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sldIdLst>
    <p:sldId id="256" r:id="rId2"/>
    <p:sldId id="258" r:id="rId3"/>
    <p:sldId id="281" r:id="rId4"/>
    <p:sldId id="277" r:id="rId5"/>
    <p:sldId id="278" r:id="rId6"/>
    <p:sldId id="279" r:id="rId7"/>
    <p:sldId id="280" r:id="rId8"/>
    <p:sldId id="282" r:id="rId9"/>
    <p:sldId id="284" r:id="rId10"/>
    <p:sldId id="285" r:id="rId11"/>
    <p:sldId id="286" r:id="rId12"/>
    <p:sldId id="287" r:id="rId13"/>
    <p:sldId id="283" r:id="rId14"/>
    <p:sldId id="260" r:id="rId15"/>
    <p:sldId id="261" r:id="rId16"/>
    <p:sldId id="262" r:id="rId17"/>
    <p:sldId id="263" r:id="rId18"/>
    <p:sldId id="264" r:id="rId19"/>
    <p:sldId id="268" r:id="rId20"/>
    <p:sldId id="270" r:id="rId21"/>
    <p:sldId id="271" r:id="rId22"/>
    <p:sldId id="272" r:id="rId23"/>
    <p:sldId id="274" r:id="rId24"/>
    <p:sldId id="275" r:id="rId25"/>
    <p:sldId id="298" r:id="rId26"/>
    <p:sldId id="291" r:id="rId27"/>
    <p:sldId id="288" r:id="rId28"/>
    <p:sldId id="294" r:id="rId29"/>
    <p:sldId id="295" r:id="rId30"/>
    <p:sldId id="296" r:id="rId31"/>
    <p:sldId id="297" r:id="rId32"/>
    <p:sldId id="292" r:id="rId33"/>
    <p:sldId id="293" r:id="rId34"/>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33" autoAdjust="0"/>
  </p:normalViewPr>
  <p:slideViewPr>
    <p:cSldViewPr>
      <p:cViewPr varScale="1">
        <p:scale>
          <a:sx n="92" d="100"/>
          <a:sy n="92" d="100"/>
        </p:scale>
        <p:origin x="-96" y="-11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idx="1"/>
          </p:nvPr>
        </p:nvSpPr>
        <p:spPr>
          <a:xfrm>
            <a:off x="3995217" y="0"/>
            <a:ext cx="3056414" cy="467836"/>
          </a:xfrm>
          <a:prstGeom prst="rect">
            <a:avLst/>
          </a:prstGeom>
        </p:spPr>
        <p:txBody>
          <a:bodyPr vert="horz" lIns="93763" tIns="46881" rIns="93763" bIns="46881" rtlCol="0"/>
          <a:lstStyle>
            <a:lvl1pPr algn="r">
              <a:defRPr sz="1200"/>
            </a:lvl1pPr>
          </a:lstStyle>
          <a:p>
            <a:fld id="{FD4B625A-9DEA-43D2-B761-FADBE8B685FC}" type="datetimeFigureOut">
              <a:rPr lang="en-US" smtClean="0"/>
              <a:pPr/>
              <a:t>7/24/2012</a:t>
            </a:fld>
            <a:endParaRPr lang="en-US"/>
          </a:p>
        </p:txBody>
      </p:sp>
      <p:sp>
        <p:nvSpPr>
          <p:cNvPr id="4" name="Slide Image Placeholder 3"/>
          <p:cNvSpPr>
            <a:spLocks noGrp="1" noRot="1" noChangeAspect="1"/>
          </p:cNvSpPr>
          <p:nvPr>
            <p:ph type="sldImg" idx="2"/>
          </p:nvPr>
        </p:nvSpPr>
        <p:spPr>
          <a:xfrm>
            <a:off x="1189038" y="701675"/>
            <a:ext cx="4676775" cy="3508375"/>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3" tIns="46881" rIns="93763" bIns="468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lIns="93763" tIns="46881" rIns="93763" bIns="46881" rtlCol="0" anchor="b"/>
          <a:lstStyle>
            <a:lvl1pPr algn="r">
              <a:defRPr sz="1200"/>
            </a:lvl1pPr>
          </a:lstStyle>
          <a:p>
            <a:fld id="{F5B8859B-9140-47B2-91E8-3039A8A85662}" type="slidenum">
              <a:rPr lang="en-US" smtClean="0"/>
              <a:pPr/>
              <a:t>‹#›</a:t>
            </a:fld>
            <a:endParaRPr lang="en-US"/>
          </a:p>
        </p:txBody>
      </p:sp>
    </p:spTree>
    <p:extLst>
      <p:ext uri="{BB962C8B-B14F-4D97-AF65-F5344CB8AC3E}">
        <p14:creationId xmlns:p14="http://schemas.microsoft.com/office/powerpoint/2010/main" xmlns="" val="80760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8859B-9140-47B2-91E8-3039A8A85662}" type="slidenum">
              <a:rPr lang="en-US" smtClean="0"/>
              <a:pPr/>
              <a:t>1</a:t>
            </a:fld>
            <a:endParaRPr lang="en-US"/>
          </a:p>
        </p:txBody>
      </p:sp>
    </p:spTree>
    <p:extLst>
      <p:ext uri="{BB962C8B-B14F-4D97-AF65-F5344CB8AC3E}">
        <p14:creationId xmlns:p14="http://schemas.microsoft.com/office/powerpoint/2010/main" xmlns="" val="2747815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8859B-9140-47B2-91E8-3039A8A85662}" type="slidenum">
              <a:rPr lang="en-US" smtClean="0"/>
              <a:pPr/>
              <a:t>10</a:t>
            </a:fld>
            <a:endParaRPr lang="en-US"/>
          </a:p>
        </p:txBody>
      </p:sp>
    </p:spTree>
    <p:extLst>
      <p:ext uri="{BB962C8B-B14F-4D97-AF65-F5344CB8AC3E}">
        <p14:creationId xmlns:p14="http://schemas.microsoft.com/office/powerpoint/2010/main" xmlns="" val="2393524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8859B-9140-47B2-91E8-3039A8A85662}" type="slidenum">
              <a:rPr lang="en-US" smtClean="0"/>
              <a:pPr/>
              <a:t>11</a:t>
            </a:fld>
            <a:endParaRPr lang="en-US"/>
          </a:p>
        </p:txBody>
      </p:sp>
    </p:spTree>
    <p:extLst>
      <p:ext uri="{BB962C8B-B14F-4D97-AF65-F5344CB8AC3E}">
        <p14:creationId xmlns:p14="http://schemas.microsoft.com/office/powerpoint/2010/main" xmlns="" val="220871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cards</a:t>
            </a:r>
            <a:endParaRPr lang="en-US" dirty="0"/>
          </a:p>
        </p:txBody>
      </p:sp>
      <p:sp>
        <p:nvSpPr>
          <p:cNvPr id="4" name="Slide Number Placeholder 3"/>
          <p:cNvSpPr>
            <a:spLocks noGrp="1"/>
          </p:cNvSpPr>
          <p:nvPr>
            <p:ph type="sldNum" sz="quarter" idx="10"/>
          </p:nvPr>
        </p:nvSpPr>
        <p:spPr/>
        <p:txBody>
          <a:bodyPr/>
          <a:lstStyle/>
          <a:p>
            <a:fld id="{F5B8859B-9140-47B2-91E8-3039A8A85662}" type="slidenum">
              <a:rPr lang="en-US" smtClean="0"/>
              <a:pPr/>
              <a:t>12</a:t>
            </a:fld>
            <a:endParaRPr lang="en-US"/>
          </a:p>
        </p:txBody>
      </p:sp>
    </p:spTree>
    <p:extLst>
      <p:ext uri="{BB962C8B-B14F-4D97-AF65-F5344CB8AC3E}">
        <p14:creationId xmlns:p14="http://schemas.microsoft.com/office/powerpoint/2010/main" xmlns="" val="829322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Preschool curriculum</a:t>
            </a:r>
            <a:r>
              <a:rPr lang="en-US" baseline="0" dirty="0" smtClean="0"/>
              <a:t> focal points Handout</a:t>
            </a:r>
          </a:p>
          <a:p>
            <a:pPr eaLnBrk="1" hangingPunct="1"/>
            <a:r>
              <a:rPr lang="en-US" baseline="0" dirty="0" smtClean="0"/>
              <a:t>Ten frames</a:t>
            </a:r>
            <a:endParaRPr lang="en-US" dirty="0"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512AB998-4512-4388-AA03-41CF470C27C8}" type="slidenum">
              <a:rPr lang="en-US">
                <a:solidFill>
                  <a:prstClr val="black"/>
                </a:solidFill>
                <a:latin typeface="Calibri" pitchFamily="34" charset="0"/>
              </a:rPr>
              <a:pPr eaLnBrk="1" hangingPunct="1"/>
              <a:t>13</a:t>
            </a:fld>
            <a:endParaRPr lang="en-US">
              <a:solidFill>
                <a:prstClr val="black"/>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FD5857D6-E631-4507-A41A-00B830738421}" type="slidenum">
              <a:rPr lang="en-US">
                <a:solidFill>
                  <a:prstClr val="black"/>
                </a:solidFill>
                <a:latin typeface="Calibri" pitchFamily="34" charset="0"/>
              </a:rPr>
              <a:pPr eaLnBrk="1" hangingPunct="1"/>
              <a:t>14</a:t>
            </a:fld>
            <a:endParaRPr lang="en-US">
              <a:solidFill>
                <a:prstClr val="black"/>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4F7D077B-6FF0-46B7-90A8-73D31827A54C}" type="slidenum">
              <a:rPr lang="en-US">
                <a:solidFill>
                  <a:prstClr val="black"/>
                </a:solidFill>
                <a:latin typeface="Calibri" pitchFamily="34" charset="0"/>
              </a:rPr>
              <a:pPr eaLnBrk="1" hangingPunct="1"/>
              <a:t>15</a:t>
            </a:fld>
            <a:endParaRPr lang="en-US">
              <a:solidFill>
                <a:prstClr val="black"/>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C51BE9D1-E77E-43BA-B914-AFBCCD06CE53}" type="slidenum">
              <a:rPr lang="en-US">
                <a:solidFill>
                  <a:prstClr val="black"/>
                </a:solidFill>
                <a:latin typeface="Calibri" pitchFamily="34" charset="0"/>
              </a:rPr>
              <a:pPr eaLnBrk="1" hangingPunct="1"/>
              <a:t>16</a:t>
            </a:fld>
            <a:endParaRPr lang="en-US">
              <a:solidFill>
                <a:prstClr val="black"/>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468A6FA5-4C57-493D-98D5-3D57E42ADF50}" type="slidenum">
              <a:rPr lang="en-US">
                <a:solidFill>
                  <a:prstClr val="black"/>
                </a:solidFill>
                <a:latin typeface="Calibri" pitchFamily="34" charset="0"/>
              </a:rPr>
              <a:pPr eaLnBrk="1" hangingPunct="1"/>
              <a:t>17</a:t>
            </a:fld>
            <a:endParaRPr lang="en-US">
              <a:solidFill>
                <a:prstClr val="black"/>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A93F544F-A2FA-41A8-8633-4720FB0896B7}" type="slidenum">
              <a:rPr lang="en-US">
                <a:solidFill>
                  <a:prstClr val="black"/>
                </a:solidFill>
                <a:latin typeface="Calibri" pitchFamily="34" charset="0"/>
              </a:rPr>
              <a:pPr eaLnBrk="1" hangingPunct="1"/>
              <a:t>18</a:t>
            </a:fld>
            <a:endParaRPr lang="en-US">
              <a:solidFill>
                <a:prstClr val="black"/>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886B40B4-BEAB-43EC-85B8-AA9B7506436A}" type="slidenum">
              <a:rPr lang="en-US">
                <a:solidFill>
                  <a:prstClr val="black"/>
                </a:solidFill>
                <a:latin typeface="Calibri" pitchFamily="34" charset="0"/>
              </a:rPr>
              <a:pPr eaLnBrk="1" hangingPunct="1"/>
              <a:t>19</a:t>
            </a:fld>
            <a:endParaRPr lang="en-US">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8859B-9140-47B2-91E8-3039A8A85662}" type="slidenum">
              <a:rPr lang="en-US" smtClean="0"/>
              <a:pPr/>
              <a:t>2</a:t>
            </a:fld>
            <a:endParaRPr lang="en-US"/>
          </a:p>
        </p:txBody>
      </p:sp>
    </p:spTree>
    <p:extLst>
      <p:ext uri="{BB962C8B-B14F-4D97-AF65-F5344CB8AC3E}">
        <p14:creationId xmlns:p14="http://schemas.microsoft.com/office/powerpoint/2010/main" xmlns="" val="177996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87B161C5-6108-4CDD-B56C-119F46282889}" type="slidenum">
              <a:rPr lang="en-US">
                <a:solidFill>
                  <a:prstClr val="black"/>
                </a:solidFill>
                <a:latin typeface="Calibri" pitchFamily="34" charset="0"/>
              </a:rPr>
              <a:pPr eaLnBrk="1" hangingPunct="1"/>
              <a:t>20</a:t>
            </a:fld>
            <a:endParaRPr lang="en-US">
              <a:solidFill>
                <a:prstClr val="black"/>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E6E67102-5D02-45EE-A83D-BA8385341DE3}" type="slidenum">
              <a:rPr lang="en-US">
                <a:solidFill>
                  <a:prstClr val="black"/>
                </a:solidFill>
                <a:latin typeface="Calibri" pitchFamily="34" charset="0"/>
              </a:rPr>
              <a:pPr eaLnBrk="1" hangingPunct="1"/>
              <a:t>21</a:t>
            </a:fld>
            <a:endParaRPr lang="en-US">
              <a:solidFill>
                <a:prstClr val="black"/>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DEF83C82-4E9E-44D0-AE66-B987B780F580}" type="slidenum">
              <a:rPr lang="en-US">
                <a:solidFill>
                  <a:prstClr val="black"/>
                </a:solidFill>
                <a:latin typeface="Calibri" pitchFamily="34" charset="0"/>
              </a:rPr>
              <a:pPr eaLnBrk="1" hangingPunct="1"/>
              <a:t>22</a:t>
            </a:fld>
            <a:endParaRPr lang="en-US">
              <a:solidFill>
                <a:prstClr val="black"/>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E52AA048-D84D-4EC8-BC76-ADCB813411B5}" type="slidenum">
              <a:rPr lang="en-US">
                <a:solidFill>
                  <a:prstClr val="black"/>
                </a:solidFill>
                <a:latin typeface="Calibri" pitchFamily="34" charset="0"/>
              </a:rPr>
              <a:pPr eaLnBrk="1" hangingPunct="1"/>
              <a:t>23</a:t>
            </a:fld>
            <a:endParaRPr lang="en-US">
              <a:solidFill>
                <a:prstClr val="black"/>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AAAD37D7-425A-4F93-A9F5-B372EB673B29}" type="slidenum">
              <a:rPr lang="en-US">
                <a:solidFill>
                  <a:prstClr val="black"/>
                </a:solidFill>
                <a:latin typeface="Calibri" pitchFamily="34" charset="0"/>
              </a:rPr>
              <a:pPr eaLnBrk="1" hangingPunct="1"/>
              <a:t>24</a:t>
            </a:fld>
            <a:endParaRPr lang="en-US">
              <a:solidFill>
                <a:prstClr val="black"/>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8859B-9140-47B2-91E8-3039A8A85662}" type="slidenum">
              <a:rPr lang="en-US" smtClean="0"/>
              <a:pPr/>
              <a:t>25</a:t>
            </a:fld>
            <a:endParaRPr lang="en-US"/>
          </a:p>
        </p:txBody>
      </p:sp>
    </p:spTree>
    <p:extLst>
      <p:ext uri="{BB962C8B-B14F-4D97-AF65-F5344CB8AC3E}">
        <p14:creationId xmlns:p14="http://schemas.microsoft.com/office/powerpoint/2010/main" xmlns="" val="3839103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10</a:t>
            </a:r>
            <a:endParaRPr lang="en-US" dirty="0"/>
          </a:p>
        </p:txBody>
      </p:sp>
      <p:sp>
        <p:nvSpPr>
          <p:cNvPr id="4" name="Slide Number Placeholder 3"/>
          <p:cNvSpPr>
            <a:spLocks noGrp="1"/>
          </p:cNvSpPr>
          <p:nvPr>
            <p:ph type="sldNum" sz="quarter" idx="10"/>
          </p:nvPr>
        </p:nvSpPr>
        <p:spPr/>
        <p:txBody>
          <a:bodyPr/>
          <a:lstStyle/>
          <a:p>
            <a:fld id="{F5B8859B-9140-47B2-91E8-3039A8A85662}" type="slidenum">
              <a:rPr lang="en-US" smtClean="0"/>
              <a:pPr/>
              <a:t>26</a:t>
            </a:fld>
            <a:endParaRPr lang="en-US"/>
          </a:p>
        </p:txBody>
      </p:sp>
    </p:spTree>
    <p:extLst>
      <p:ext uri="{BB962C8B-B14F-4D97-AF65-F5344CB8AC3E}">
        <p14:creationId xmlns:p14="http://schemas.microsoft.com/office/powerpoint/2010/main" xmlns="" val="3332551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8859B-9140-47B2-91E8-3039A8A85662}" type="slidenum">
              <a:rPr lang="en-US" smtClean="0"/>
              <a:pPr/>
              <a:t>27</a:t>
            </a:fld>
            <a:endParaRPr lang="en-US"/>
          </a:p>
        </p:txBody>
      </p:sp>
    </p:spTree>
    <p:extLst>
      <p:ext uri="{BB962C8B-B14F-4D97-AF65-F5344CB8AC3E}">
        <p14:creationId xmlns:p14="http://schemas.microsoft.com/office/powerpoint/2010/main" xmlns="" val="1718689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8859B-9140-47B2-91E8-3039A8A85662}" type="slidenum">
              <a:rPr lang="en-US" smtClean="0"/>
              <a:pPr/>
              <a:t>28</a:t>
            </a:fld>
            <a:endParaRPr lang="en-US"/>
          </a:p>
        </p:txBody>
      </p:sp>
    </p:spTree>
    <p:extLst>
      <p:ext uri="{BB962C8B-B14F-4D97-AF65-F5344CB8AC3E}">
        <p14:creationId xmlns:p14="http://schemas.microsoft.com/office/powerpoint/2010/main" xmlns="" val="1718689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8859B-9140-47B2-91E8-3039A8A85662}" type="slidenum">
              <a:rPr lang="en-US" smtClean="0"/>
              <a:pPr/>
              <a:t>29</a:t>
            </a:fld>
            <a:endParaRPr lang="en-US"/>
          </a:p>
        </p:txBody>
      </p:sp>
    </p:spTree>
    <p:extLst>
      <p:ext uri="{BB962C8B-B14F-4D97-AF65-F5344CB8AC3E}">
        <p14:creationId xmlns:p14="http://schemas.microsoft.com/office/powerpoint/2010/main" xmlns="" val="171868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defRPr/>
            </a:pPr>
            <a:r>
              <a:rPr lang="en-US" dirty="0" smtClean="0"/>
              <a:t>In 2000, the National Council of Mathematic Teachers identified a common set of 10 math standards that describe the growth of mathematical knowledge across grades Prek-12. </a:t>
            </a:r>
          </a:p>
          <a:p>
            <a:pPr eaLnBrk="1" hangingPunct="1">
              <a:defRPr/>
            </a:pPr>
            <a:endParaRPr lang="en-US" dirty="0" smtClean="0"/>
          </a:p>
          <a:p>
            <a:pPr eaLnBrk="1" hangingPunct="1">
              <a:defRPr/>
            </a:pPr>
            <a:r>
              <a:rPr lang="en-US" dirty="0" smtClean="0"/>
              <a:t>What all children need to know about math can be divided into 10 areas or “strands.”</a:t>
            </a:r>
          </a:p>
          <a:p>
            <a:pPr eaLnBrk="1" hangingPunct="1">
              <a:defRPr/>
            </a:pPr>
            <a:r>
              <a:rPr lang="en-US" dirty="0" smtClean="0">
                <a:sym typeface="Wingdings"/>
              </a:rPr>
              <a:t></a:t>
            </a:r>
            <a:r>
              <a:rPr lang="en-US" dirty="0" smtClean="0"/>
              <a:t>Five of these strands identify math content children should learn.</a:t>
            </a:r>
          </a:p>
          <a:p>
            <a:pPr eaLnBrk="1" hangingPunct="1">
              <a:defRPr/>
            </a:pPr>
            <a:r>
              <a:rPr lang="en-US" dirty="0" smtClean="0">
                <a:sym typeface="Wingdings"/>
              </a:rPr>
              <a:t></a:t>
            </a:r>
            <a:r>
              <a:rPr lang="en-US" dirty="0" smtClean="0"/>
              <a:t>The other five strands identify ways children will acquire and apply math content.</a:t>
            </a:r>
          </a:p>
          <a:p>
            <a:pPr eaLnBrk="1" hangingPunct="1">
              <a:defRPr/>
            </a:pPr>
            <a:endParaRPr lang="en-US" dirty="0" smtClean="0"/>
          </a:p>
          <a:p>
            <a:pPr eaLnBrk="1" hangingPunct="1">
              <a:defRPr/>
            </a:pPr>
            <a:r>
              <a:rPr lang="en-US" dirty="0" smtClean="0"/>
              <a:t>Later today, you will see that these 10 math strands form the foundation for Kentucky’s Early Childhood Standards (KYECS) and the Kindergarten Kentucky Core Academic Standards (KCAS). But first, we want to spend some time getting to know these 10 strands and what they should like in preschool and kindergarten.</a:t>
            </a:r>
          </a:p>
          <a:p>
            <a:pPr eaLnBrk="1" hangingPunct="1">
              <a:defRPr/>
            </a:pPr>
            <a:endParaRPr lang="en-US" dirty="0" smtClean="0"/>
          </a:p>
          <a:p>
            <a:pPr eaLnBrk="1" hangingPunct="1">
              <a:defRPr/>
            </a:pPr>
            <a:r>
              <a:rPr lang="en-US" b="1" dirty="0" smtClean="0"/>
              <a:t>Background for Facilitators:</a:t>
            </a:r>
          </a:p>
          <a:p>
            <a:pPr eaLnBrk="1" hangingPunct="1">
              <a:buFont typeface="Arial" pitchFamily="34" charset="0"/>
              <a:buChar char="•"/>
              <a:defRPr/>
            </a:pPr>
            <a:r>
              <a:rPr lang="en-US" dirty="0" smtClean="0"/>
              <a:t>In 2000, the National Council of Mathematic Teachers published a document called the Principles and Standards for School Mathematics that identified a common set of 10 math standards that describe the growth of mathematical knowledge across grades Prek-12.</a:t>
            </a:r>
          </a:p>
          <a:p>
            <a:pPr eaLnBrk="1" hangingPunct="1">
              <a:buFont typeface="Arial" pitchFamily="34" charset="0"/>
              <a:buChar char="•"/>
              <a:defRPr/>
            </a:pPr>
            <a:r>
              <a:rPr lang="en-US" dirty="0" smtClean="0"/>
              <a:t>In 2010, building on the work done by NCTM, the Common Core State Standards Initiative published (a state-led effort coordinated by the National Governors Association Center for Best Practices (NGA Center) and the Council of Chief State School Officers), a set of ELA and Math standards that define the knowledge and skills students should have within their K-12 education careers so that they will graduate high school able to succeed in entry-level, credit-bearing academic college courses and in workforce training programs. </a:t>
            </a:r>
          </a:p>
          <a:p>
            <a:pPr eaLnBrk="1" hangingPunct="1">
              <a:buFont typeface="Arial" pitchFamily="34" charset="0"/>
              <a:buChar char="•"/>
              <a:defRPr/>
            </a:pPr>
            <a:r>
              <a:rPr lang="en-US" dirty="0" smtClean="0"/>
              <a:t>In 2010, KY became the 1</a:t>
            </a:r>
            <a:r>
              <a:rPr lang="en-US" baseline="30000" dirty="0" smtClean="0"/>
              <a:t>st</a:t>
            </a:r>
            <a:r>
              <a:rPr lang="en-US" dirty="0" smtClean="0"/>
              <a:t> state to adopt the ELA and Math Common Core Standards which have now been incorporated into Kentucky’s Core Academic Standards (KCAS).</a:t>
            </a:r>
          </a:p>
          <a:p>
            <a:pPr eaLnBrk="1" hangingPunct="1">
              <a:defRPr/>
            </a:pPr>
            <a:endParaRPr lang="en-US" dirty="0" smtClean="0"/>
          </a:p>
          <a:p>
            <a:pPr eaLnBrk="1" hangingPunct="1">
              <a:defRPr/>
            </a:pPr>
            <a:r>
              <a:rPr lang="en-US" dirty="0" smtClean="0"/>
              <a:t>Graphic source: http://mason.gmu.edu/~jsuh4/teaching/strands.htm</a:t>
            </a:r>
            <a:endParaRPr lang="en-US"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84406471-BE12-4F20-9E29-C5AE46BAC669}" type="slidenum">
              <a:rPr lang="en-US" smtClean="0">
                <a:latin typeface="Calibri" pitchFamily="34" charset="0"/>
              </a:rPr>
              <a:pPr eaLnBrk="1" hangingPunct="1"/>
              <a:t>3</a:t>
            </a:fld>
            <a:endParaRPr 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8859B-9140-47B2-91E8-3039A8A85662}" type="slidenum">
              <a:rPr lang="en-US" smtClean="0"/>
              <a:pPr/>
              <a:t>30</a:t>
            </a:fld>
            <a:endParaRPr lang="en-US"/>
          </a:p>
        </p:txBody>
      </p:sp>
    </p:spTree>
    <p:extLst>
      <p:ext uri="{BB962C8B-B14F-4D97-AF65-F5344CB8AC3E}">
        <p14:creationId xmlns:p14="http://schemas.microsoft.com/office/powerpoint/2010/main" xmlns="" val="1718689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8859B-9140-47B2-91E8-3039A8A85662}" type="slidenum">
              <a:rPr lang="en-US" smtClean="0"/>
              <a:pPr/>
              <a:t>31</a:t>
            </a:fld>
            <a:endParaRPr lang="en-US"/>
          </a:p>
        </p:txBody>
      </p:sp>
    </p:spTree>
    <p:extLst>
      <p:ext uri="{BB962C8B-B14F-4D97-AF65-F5344CB8AC3E}">
        <p14:creationId xmlns:p14="http://schemas.microsoft.com/office/powerpoint/2010/main" xmlns="" val="1718689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NO …as teachers we need to remember that young children construct mathematical</a:t>
            </a:r>
            <a:r>
              <a:rPr lang="en-US" baseline="0" dirty="0" smtClean="0"/>
              <a:t> understanding in different ways at different times and with different materials.  Our job is to provide an </a:t>
            </a:r>
            <a:r>
              <a:rPr lang="en-US" baseline="0" dirty="0" err="1" smtClean="0"/>
              <a:t>enviorment</a:t>
            </a:r>
            <a:r>
              <a:rPr lang="en-US" baseline="0" dirty="0" smtClean="0"/>
              <a:t> in which all children can learn mathematics (6-8).  The Young Child and Mathematics </a:t>
            </a:r>
            <a:r>
              <a:rPr lang="en-US" baseline="0" dirty="0" err="1" smtClean="0"/>
              <a:t>Copely</a:t>
            </a:r>
            <a:r>
              <a:rPr lang="en-US" baseline="0" dirty="0" smtClean="0"/>
              <a:t> (2000)</a:t>
            </a:r>
            <a:endParaRPr lang="en-US" dirty="0"/>
          </a:p>
        </p:txBody>
      </p:sp>
      <p:sp>
        <p:nvSpPr>
          <p:cNvPr id="4" name="Slide Number Placeholder 3"/>
          <p:cNvSpPr>
            <a:spLocks noGrp="1"/>
          </p:cNvSpPr>
          <p:nvPr>
            <p:ph type="sldNum" sz="quarter" idx="10"/>
          </p:nvPr>
        </p:nvSpPr>
        <p:spPr/>
        <p:txBody>
          <a:bodyPr/>
          <a:lstStyle/>
          <a:p>
            <a:fld id="{F5B8859B-9140-47B2-91E8-3039A8A85662}" type="slidenum">
              <a:rPr lang="en-US" smtClean="0"/>
              <a:pPr/>
              <a:t>32</a:t>
            </a:fld>
            <a:endParaRPr lang="en-US"/>
          </a:p>
        </p:txBody>
      </p:sp>
    </p:spTree>
    <p:extLst>
      <p:ext uri="{BB962C8B-B14F-4D97-AF65-F5344CB8AC3E}">
        <p14:creationId xmlns:p14="http://schemas.microsoft.com/office/powerpoint/2010/main" xmlns="" val="89040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8859B-9140-47B2-91E8-3039A8A85662}" type="slidenum">
              <a:rPr lang="en-US" smtClean="0"/>
              <a:pPr/>
              <a:t>33</a:t>
            </a:fld>
            <a:endParaRPr lang="en-US"/>
          </a:p>
        </p:txBody>
      </p:sp>
    </p:spTree>
    <p:extLst>
      <p:ext uri="{BB962C8B-B14F-4D97-AF65-F5344CB8AC3E}">
        <p14:creationId xmlns:p14="http://schemas.microsoft.com/office/powerpoint/2010/main" xmlns="" val="3011029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In preschool, math content is most likely to occur during whole-group activities (~50%). Free choice/center time is the 2</a:t>
            </a:r>
            <a:r>
              <a:rPr lang="en-US" baseline="30000" dirty="0" smtClean="0"/>
              <a:t>nd</a:t>
            </a:r>
            <a:r>
              <a:rPr lang="en-US" dirty="0" smtClean="0"/>
              <a:t> most common time when children are likely to engage in math activities (~30%). Time spent in math-related small group instruction comes in as a distant third (~10%).   Routines, meal and snack times could be great opportunities to intentionally incorporate math concepts.  Unfortunately, these studies reported that few preschool or kindergarten teachers appeared to take advantage of the learning opportunities that arose during transitional periods and they didn’t use strategies for getting the most out of classroom time.</a:t>
            </a:r>
          </a:p>
          <a:p>
            <a:pPr eaLnBrk="1" hangingPunct="1"/>
            <a:r>
              <a:rPr lang="en-US" dirty="0" smtClean="0"/>
              <a:t> </a:t>
            </a:r>
          </a:p>
          <a:p>
            <a:pPr eaLnBrk="1" hangingPunct="1"/>
            <a:r>
              <a:rPr lang="en-US" dirty="0" smtClean="0"/>
              <a:t>Preschool children spend a very small portion of their day engaged in math activities and that the majority of those math activities are likely to take place in whole-group activities.</a:t>
            </a:r>
          </a:p>
          <a:p>
            <a:pPr eaLnBrk="1" hangingPunct="1"/>
            <a:r>
              <a:rPr lang="en-US" b="1" dirty="0" smtClean="0"/>
              <a:t> </a:t>
            </a:r>
            <a:endParaRPr lang="en-US" dirty="0" smtClean="0"/>
          </a:p>
          <a:p>
            <a:pPr eaLnBrk="1" hangingPunct="1"/>
            <a:r>
              <a:rPr lang="en-US" dirty="0" smtClean="0"/>
              <a:t>They also found that teachers were more likely to embed math content into other activities (e.g., art, music and fine motor) than they were to include math-specific activities.  </a:t>
            </a:r>
          </a:p>
          <a:p>
            <a:pPr eaLnBrk="1" hangingPunct="1"/>
            <a:endParaRPr lang="en-US" dirty="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52E5B938-543D-4940-B3E0-BD5E11053A90}" type="slidenum">
              <a:rPr lang="en-US" smtClean="0">
                <a:latin typeface="Calibri" pitchFamily="34" charset="0"/>
              </a:rPr>
              <a:pPr eaLnBrk="1" hangingPunct="1"/>
              <a:t>4</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 </a:t>
            </a:r>
          </a:p>
          <a:p>
            <a:pPr eaLnBrk="1" hangingPunct="1"/>
            <a:r>
              <a:rPr lang="en-US" dirty="0" smtClean="0"/>
              <a:t>It should come as no surprise that counting received the most attention. And you can see on your screen that teachers were least likely to focus on concepts related to geometry and measurement.</a:t>
            </a:r>
          </a:p>
          <a:p>
            <a:pPr eaLnBrk="1" hangingPunct="1"/>
            <a:r>
              <a:rPr lang="en-US" dirty="0" smtClean="0"/>
              <a:t> </a:t>
            </a:r>
          </a:p>
          <a:p>
            <a:pPr eaLnBrk="1" hangingPunct="1"/>
            <a:endParaRPr 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6548A06F-2D35-4DA2-AE15-3A796C9A08D5}" type="slidenum">
              <a:rPr lang="en-US" smtClean="0">
                <a:latin typeface="Calibri" pitchFamily="34" charset="0"/>
              </a:rPr>
              <a:pPr eaLnBrk="1" hangingPunct="1"/>
              <a:t>5</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Studies show that children exposed to more math talk have greater gains in math knowledge. Yet, a New Jersey study found that teachers provided little support for children’s mathematical skill development and seldom used math terminology. The NCEDL preschool study found similar results. Preschool math teacher-talk was more likely to involve encouragement and praise, giving instructions, asking questions with one correct answer, etc. Teachers were less likely to use language that </a:t>
            </a:r>
            <a:r>
              <a:rPr lang="en-US" dirty="0" err="1" smtClean="0"/>
              <a:t>scaffolded</a:t>
            </a:r>
            <a:r>
              <a:rPr lang="en-US" dirty="0" smtClean="0"/>
              <a:t> children’s math learning. In other words, children were less often exposed to math instruction that was conversational, interactive or focused on understanding and problem solving.  It appears that preschool teachers often taught math in a way that focused on student performance of a discrete skill or display of factual knowledge.</a:t>
            </a:r>
          </a:p>
          <a:p>
            <a:pPr eaLnBrk="1" hangingPunct="1"/>
            <a:endParaRPr lang="en-US" dirty="0" smtClean="0"/>
          </a:p>
          <a:p>
            <a:pPr eaLnBrk="1" hangingPunct="1"/>
            <a:r>
              <a:rPr lang="en-US" b="1" dirty="0" smtClean="0"/>
              <a:t>Nancy </a:t>
            </a:r>
            <a:r>
              <a:rPr lang="en-US" dirty="0" smtClean="0"/>
              <a:t>– Is that a nice way of saying that children were exposed to very basic rote concepts like counting, number recognition and the names of shapes?</a:t>
            </a:r>
          </a:p>
          <a:p>
            <a:pPr eaLnBrk="1" hangingPunct="1"/>
            <a:r>
              <a:rPr lang="en-US" dirty="0" smtClean="0"/>
              <a:t> </a:t>
            </a:r>
          </a:p>
          <a:p>
            <a:pPr eaLnBrk="1" hangingPunct="1"/>
            <a:r>
              <a:rPr lang="en-US" b="1" dirty="0" smtClean="0"/>
              <a:t>Kathy </a:t>
            </a:r>
            <a:r>
              <a:rPr lang="en-US" dirty="0" smtClean="0"/>
              <a:t>– Yes Nancy, mathematics seems to be seriously overlooked in preschool classrooms even when teachers say that it is important and that they teach it in preschool and kindergarten classrooms.  Many are adept at preparing the physical environment that includes mathematics, but not in actually teaching mathematics. </a:t>
            </a:r>
          </a:p>
          <a:p>
            <a:pPr eaLnBrk="1" hangingPunct="1"/>
            <a:endParaRPr lang="en-US" dirty="0" smtClean="0"/>
          </a:p>
          <a:p>
            <a:pPr eaLnBrk="1" hangingPunct="1"/>
            <a:endParaRPr lang="en-US"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54E6D4C5-CFC2-4D1C-B5AA-FA9158CECA3A}" type="slidenum">
              <a:rPr lang="en-US" smtClean="0">
                <a:latin typeface="Calibri" pitchFamily="34" charset="0"/>
              </a:rPr>
              <a:pPr eaLnBrk="1" hangingPunct="1"/>
              <a:t>6</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 most prominent generalized strategy was calendar-related activities, which occurred on a daily basis in over 90 percent of the kindergarten classrooms surveyed.  </a:t>
            </a:r>
          </a:p>
          <a:p>
            <a:pPr eaLnBrk="1" hangingPunct="1"/>
            <a:r>
              <a:rPr lang="en-US" b="1" dirty="0" smtClean="0"/>
              <a:t> </a:t>
            </a:r>
            <a:endParaRPr lang="en-US" dirty="0" smtClean="0"/>
          </a:p>
          <a:p>
            <a:pPr eaLnBrk="1" hangingPunct="1"/>
            <a:r>
              <a:rPr lang="en-US" dirty="0" smtClean="0"/>
              <a:t>Mathematics educators do not consider most calendar activities to be useful early childhood mathematics instruction and have serious questions about the efficacy of “doing the calendar” every day.  “Doing the calendar” is not a substitute for teaching foundational mathematics.</a:t>
            </a:r>
          </a:p>
          <a:p>
            <a:pPr eaLnBrk="1" hangingPunct="1"/>
            <a:r>
              <a:rPr lang="en-US" dirty="0" smtClean="0"/>
              <a:t> </a:t>
            </a:r>
          </a:p>
          <a:p>
            <a:pPr eaLnBrk="1" hangingPunct="1"/>
            <a:r>
              <a:rPr lang="en-US" dirty="0" smtClean="0"/>
              <a:t>While the calendar may be useful in helping children begin to understand general concepts of time, such as “yesterday” and “today” or plan for important events like field trips or visitors, these are not core mathematical concepts. </a:t>
            </a:r>
          </a:p>
          <a:p>
            <a:pPr eaLnBrk="1" hangingPunct="1"/>
            <a:r>
              <a:rPr lang="en-US" dirty="0" smtClean="0"/>
              <a:t> </a:t>
            </a:r>
          </a:p>
          <a:p>
            <a:pPr eaLnBrk="1" hangingPunct="1"/>
            <a:r>
              <a:rPr lang="en-US" b="0" dirty="0" smtClean="0"/>
              <a:t>The</a:t>
            </a:r>
            <a:r>
              <a:rPr lang="en-US" b="0" baseline="0" dirty="0" smtClean="0"/>
              <a:t> </a:t>
            </a:r>
            <a:r>
              <a:rPr lang="en-US" dirty="0" smtClean="0"/>
              <a:t>main problem with the calendar is that the groups of seven days in the rows of calendars have no useful mathematical relationship to the number 10, the building block of our number system. Calendar time does not help children learn the base 10 patterns. The reality is that time spent on calendar would be better used on more effective mathematics teaching and learning experiences.</a:t>
            </a:r>
          </a:p>
          <a:p>
            <a:pPr eaLnBrk="1" hangingPunct="1"/>
            <a:endParaRPr 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2A852592-5D2E-46A6-98A6-8CF565ED9E42}" type="slidenum">
              <a:rPr lang="en-US" smtClean="0">
                <a:latin typeface="Calibri" pitchFamily="34" charset="0"/>
              </a:rPr>
              <a:pPr eaLnBrk="1" hangingPunct="1"/>
              <a:t>7</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Explain that this graph shows how different content strands should receive different levels of emphasis across the grade bands.</a:t>
            </a:r>
          </a:p>
          <a:p>
            <a:pPr eaLnBrk="1" hangingPunct="1"/>
            <a:r>
              <a:rPr lang="en-US" dirty="0" smtClean="0"/>
              <a:t>Ask several people to share what areas of math they are most likely to focus on. Relate that to the fact that in preschool-through second grade, the 3 math content strands that should get the most focus are: numbers and operations; geometry, and measurement. Point out that while they shouldn’t get as much attention, algebra and data analysis should also be addressed in preschool through 2</a:t>
            </a:r>
            <a:r>
              <a:rPr lang="en-US" baseline="30000" dirty="0" smtClean="0"/>
              <a:t>nd</a:t>
            </a:r>
            <a:r>
              <a:rPr lang="en-US" dirty="0" smtClean="0"/>
              <a:t> grade.</a:t>
            </a:r>
          </a:p>
          <a:p>
            <a:pPr eaLnBrk="1" hangingPunct="1"/>
            <a:endParaRPr lang="en-US" dirty="0" smtClean="0"/>
          </a:p>
          <a:p>
            <a:pPr eaLnBrk="1" hangingPunct="1"/>
            <a:r>
              <a:rPr lang="en-US" dirty="0" smtClean="0"/>
              <a:t>NOTE: This graph is included in the handout that they just read but unless you print it in color, it is difficult to see the distinction among math strands at each grade level. </a:t>
            </a:r>
          </a:p>
          <a:p>
            <a:pPr eaLnBrk="1" hangingPunct="1"/>
            <a:endParaRPr lang="en-US" dirty="0" smtClean="0"/>
          </a:p>
          <a:p>
            <a:pPr eaLnBrk="1" hangingPunct="1"/>
            <a:r>
              <a:rPr lang="en-US" dirty="0" smtClean="0"/>
              <a:t>Source: Executive Summary – Principles and Standards for School Mathematics (NCTM)</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313" eaLnBrk="0" hangingPunct="0">
              <a:defRPr>
                <a:solidFill>
                  <a:schemeClr val="tx1"/>
                </a:solidFill>
                <a:latin typeface="Arial" charset="0"/>
              </a:defRPr>
            </a:lvl1pPr>
            <a:lvl2pPr marL="744985" indent="-286533" defTabSz="915313" eaLnBrk="0" hangingPunct="0">
              <a:defRPr>
                <a:solidFill>
                  <a:schemeClr val="tx1"/>
                </a:solidFill>
                <a:latin typeface="Arial" charset="0"/>
              </a:defRPr>
            </a:lvl2pPr>
            <a:lvl3pPr marL="1146131" indent="-229226" defTabSz="915313" eaLnBrk="0" hangingPunct="0">
              <a:defRPr>
                <a:solidFill>
                  <a:schemeClr val="tx1"/>
                </a:solidFill>
                <a:latin typeface="Arial" charset="0"/>
              </a:defRPr>
            </a:lvl3pPr>
            <a:lvl4pPr marL="1604583" indent="-229226" defTabSz="915313" eaLnBrk="0" hangingPunct="0">
              <a:defRPr>
                <a:solidFill>
                  <a:schemeClr val="tx1"/>
                </a:solidFill>
                <a:latin typeface="Arial" charset="0"/>
              </a:defRPr>
            </a:lvl4pPr>
            <a:lvl5pPr marL="2063034" indent="-229226" defTabSz="915313" eaLnBrk="0" hangingPunct="0">
              <a:defRPr>
                <a:solidFill>
                  <a:schemeClr val="tx1"/>
                </a:solidFill>
                <a:latin typeface="Arial" charset="0"/>
              </a:defRPr>
            </a:lvl5pPr>
            <a:lvl6pPr marL="2521486" indent="-229226" defTabSz="915313" eaLnBrk="0" fontAlgn="base" hangingPunct="0">
              <a:spcBef>
                <a:spcPct val="0"/>
              </a:spcBef>
              <a:spcAft>
                <a:spcPct val="0"/>
              </a:spcAft>
              <a:defRPr>
                <a:solidFill>
                  <a:schemeClr val="tx1"/>
                </a:solidFill>
                <a:latin typeface="Arial" charset="0"/>
              </a:defRPr>
            </a:lvl6pPr>
            <a:lvl7pPr marL="2979939" indent="-229226" defTabSz="915313" eaLnBrk="0" fontAlgn="base" hangingPunct="0">
              <a:spcBef>
                <a:spcPct val="0"/>
              </a:spcBef>
              <a:spcAft>
                <a:spcPct val="0"/>
              </a:spcAft>
              <a:defRPr>
                <a:solidFill>
                  <a:schemeClr val="tx1"/>
                </a:solidFill>
                <a:latin typeface="Arial" charset="0"/>
              </a:defRPr>
            </a:lvl7pPr>
            <a:lvl8pPr marL="3438391" indent="-229226" defTabSz="915313" eaLnBrk="0" fontAlgn="base" hangingPunct="0">
              <a:spcBef>
                <a:spcPct val="0"/>
              </a:spcBef>
              <a:spcAft>
                <a:spcPct val="0"/>
              </a:spcAft>
              <a:defRPr>
                <a:solidFill>
                  <a:schemeClr val="tx1"/>
                </a:solidFill>
                <a:latin typeface="Arial" charset="0"/>
              </a:defRPr>
            </a:lvl8pPr>
            <a:lvl9pPr marL="3896843" indent="-229226" defTabSz="915313" eaLnBrk="0" fontAlgn="base" hangingPunct="0">
              <a:spcBef>
                <a:spcPct val="0"/>
              </a:spcBef>
              <a:spcAft>
                <a:spcPct val="0"/>
              </a:spcAft>
              <a:defRPr>
                <a:solidFill>
                  <a:schemeClr val="tx1"/>
                </a:solidFill>
                <a:latin typeface="Arial" charset="0"/>
              </a:defRPr>
            </a:lvl9pPr>
          </a:lstStyle>
          <a:p>
            <a:pPr eaLnBrk="1" hangingPunct="1"/>
            <a:fld id="{4FE6C5BA-6312-4849-823A-79833A0C0E96}" type="slidenum">
              <a:rPr lang="en-US">
                <a:solidFill>
                  <a:prstClr val="black"/>
                </a:solidFill>
                <a:latin typeface="Calibri" pitchFamily="34" charset="0"/>
              </a:rPr>
              <a:pPr eaLnBrk="1" hangingPunct="1"/>
              <a:t>8</a:t>
            </a:fld>
            <a:endParaRPr lang="en-US">
              <a:solidFill>
                <a:prstClr val="black"/>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8859B-9140-47B2-91E8-3039A8A85662}" type="slidenum">
              <a:rPr lang="en-US" smtClean="0"/>
              <a:pPr/>
              <a:t>9</a:t>
            </a:fld>
            <a:endParaRPr lang="en-US"/>
          </a:p>
        </p:txBody>
      </p:sp>
    </p:spTree>
    <p:extLst>
      <p:ext uri="{BB962C8B-B14F-4D97-AF65-F5344CB8AC3E}">
        <p14:creationId xmlns:p14="http://schemas.microsoft.com/office/powerpoint/2010/main" xmlns="" val="3937208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fld id="{07395200-AEDD-48AF-84B8-06812850C7CF}" type="datetimeFigureOut">
              <a:rPr lang="en-US" smtClean="0">
                <a:solidFill>
                  <a:prstClr val="black">
                    <a:tint val="75000"/>
                  </a:prstClr>
                </a:solidFill>
              </a:rPr>
              <a:pPr>
                <a:defRPr/>
              </a:pPr>
              <a:t>7/24/2012</a:t>
            </a:fld>
            <a:endParaRPr lang="en-US">
              <a:solidFill>
                <a:prstClr val="black">
                  <a:tint val="75000"/>
                </a:prstClr>
              </a:solidFill>
            </a:endParaRPr>
          </a:p>
        </p:txBody>
      </p:sp>
      <p:sp>
        <p:nvSpPr>
          <p:cNvPr id="20" name="Footer Placeholder 19"/>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extLst/>
          </a:lstStyle>
          <a:p>
            <a:pPr>
              <a:defRPr/>
            </a:pPr>
            <a:fld id="{95937424-5526-435D-813C-67C87CA7134D}" type="slidenum">
              <a:rPr lang="en-US" smtClean="0">
                <a:solidFill>
                  <a:prstClr val="black">
                    <a:tint val="75000"/>
                  </a:prstClr>
                </a:solidFill>
              </a:rPr>
              <a:pPr>
                <a:defRPr/>
              </a:pPr>
              <a:t>‹#›</a:t>
            </a:fld>
            <a:endParaRPr lang="en-US">
              <a:solidFill>
                <a:prstClr val="black">
                  <a:tint val="75000"/>
                </a:prst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8B546EB-F907-4B78-BC48-8977757750C2}" type="datetimeFigureOut">
              <a:rPr lang="en-US" smtClean="0">
                <a:solidFill>
                  <a:prstClr val="black">
                    <a:tint val="75000"/>
                  </a:prstClr>
                </a:solidFill>
              </a:rPr>
              <a:pPr>
                <a:defRPr/>
              </a:pPr>
              <a:t>7/24/2012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pPr>
              <a:defRPr/>
            </a:pPr>
            <a:fld id="{244F91D8-0504-4205-9B84-46AC80D06109}"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234A9869-D9B1-4888-920F-50DEBEE5A2CC}" type="datetimeFigureOut">
              <a:rPr lang="en-US" smtClean="0">
                <a:solidFill>
                  <a:prstClr val="black">
                    <a:tint val="75000"/>
                  </a:prstClr>
                </a:solidFill>
              </a:rPr>
              <a:pPr>
                <a:defRPr/>
              </a:pPr>
              <a:t>7/24/2012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pPr>
              <a:defRPr/>
            </a:pPr>
            <a:fld id="{D238B876-E9E5-4D45-907A-FECE6217A91F}"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B058584-9C73-42D5-AE4E-C557632A5568}" type="datetimeFigureOut">
              <a:rPr lang="en-US" smtClean="0">
                <a:solidFill>
                  <a:prstClr val="black">
                    <a:tint val="75000"/>
                  </a:prstClr>
                </a:solidFill>
              </a:rPr>
              <a:pPr>
                <a:defRPr/>
              </a:pPr>
              <a:t>7/24/2012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pPr>
              <a:defRPr/>
            </a:pPr>
            <a:fld id="{3D648218-06B1-44E0-BA87-D88F4D6A5E89}"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C35149A4-8DA1-42E8-981E-231C84C59DFE}" type="datetimeFigureOut">
              <a:rPr lang="en-US" smtClean="0">
                <a:solidFill>
                  <a:prstClr val="black">
                    <a:tint val="75000"/>
                  </a:prstClr>
                </a:solidFill>
              </a:rPr>
              <a:pPr>
                <a:defRPr/>
              </a:pPr>
              <a:t>7/24/2012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pPr>
              <a:defRPr/>
            </a:pPr>
            <a:fld id="{4467BA45-E826-4048-A1DB-932EB89A5BA8}" type="slidenum">
              <a:rPr lang="en-US" smtClean="0">
                <a:solidFill>
                  <a:prstClr val="black">
                    <a:tint val="75000"/>
                  </a:prstClr>
                </a:solidFill>
              </a:rPr>
              <a:pPr>
                <a:defRPr/>
              </a:pPr>
              <a:t>‹#›</a:t>
            </a:fld>
            <a:endParaRPr lang="en-US">
              <a:solidFill>
                <a:prstClr val="black">
                  <a:tint val="75000"/>
                </a:prst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D5FB9ED6-7D55-4466-8535-18165DC98F3D}" type="datetimeFigureOut">
              <a:rPr lang="en-US" smtClean="0">
                <a:solidFill>
                  <a:prstClr val="black">
                    <a:tint val="75000"/>
                  </a:prstClr>
                </a:solidFill>
              </a:rPr>
              <a:pPr>
                <a:defRPr/>
              </a:pPr>
              <a:t>7/24/2012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extLst/>
          </a:lstStyle>
          <a:p>
            <a:pPr>
              <a:defRPr/>
            </a:pPr>
            <a:fld id="{F1BBBBB1-54F8-441C-9F5D-9877AA61078C}"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28C44CF6-1857-42A2-B2D9-E7255713E7F8}" type="datetimeFigureOut">
              <a:rPr lang="en-US" smtClean="0">
                <a:solidFill>
                  <a:prstClr val="black">
                    <a:tint val="75000"/>
                  </a:prstClr>
                </a:solidFill>
              </a:rPr>
              <a:pPr>
                <a:defRPr/>
              </a:pPr>
              <a:t>7/24/2012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extLst/>
          </a:lstStyle>
          <a:p>
            <a:pPr>
              <a:defRPr/>
            </a:pPr>
            <a:fld id="{6D788D4A-0C19-4387-8E11-B88D9C482EC7}"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7B460BD7-A9AB-4DA8-A751-FDAC7D0A34AE}" type="datetimeFigureOut">
              <a:rPr lang="en-US" smtClean="0">
                <a:solidFill>
                  <a:prstClr val="black">
                    <a:tint val="75000"/>
                  </a:prstClr>
                </a:solidFill>
              </a:rPr>
              <a:pPr>
                <a:defRPr/>
              </a:pPr>
              <a:t>7/24/2012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extLst/>
          </a:lstStyle>
          <a:p>
            <a:pPr>
              <a:defRPr/>
            </a:pPr>
            <a:fld id="{E74E93D8-BBB8-4368-81B4-9B0E3D1BB2A3}"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fld id="{51C91B3F-BA14-4971-8139-35761507093A}" type="datetimeFigureOut">
              <a:rPr lang="en-US" smtClean="0">
                <a:solidFill>
                  <a:prstClr val="black">
                    <a:tint val="75000"/>
                  </a:prstClr>
                </a:solidFill>
              </a:rPr>
              <a:pPr>
                <a:defRPr/>
              </a:pPr>
              <a:t>7/24/2012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extLst/>
          </a:lstStyle>
          <a:p>
            <a:pPr>
              <a:defRPr/>
            </a:pPr>
            <a:fld id="{E669FDC5-7430-4D94-9E32-6EA6E2271519}" type="slidenum">
              <a:rPr lang="en-US" smtClean="0">
                <a:solidFill>
                  <a:prstClr val="black">
                    <a:tint val="75000"/>
                  </a:prstClr>
                </a:solidFill>
              </a:rPr>
              <a:pPr>
                <a:defRPr/>
              </a:pPr>
              <a:t>‹#›</a:t>
            </a:fld>
            <a:endParaRPr lang="en-US">
              <a:solidFill>
                <a:prstClr val="black">
                  <a:tint val="75000"/>
                </a:prst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F90894A9-AF6F-4722-A624-B4C5CB78DC6D}" type="datetimeFigureOut">
              <a:rPr lang="en-US" smtClean="0">
                <a:solidFill>
                  <a:prstClr val="black">
                    <a:tint val="75000"/>
                  </a:prstClr>
                </a:solidFill>
              </a:rPr>
              <a:pPr>
                <a:defRPr/>
              </a:pPr>
              <a:t>7/24/2012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extLst/>
          </a:lstStyle>
          <a:p>
            <a:pPr>
              <a:defRPr/>
            </a:pPr>
            <a:fld id="{15434C15-FA0E-42D2-B291-0D9589058A74}"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fld id="{ED3364B2-1F80-4195-B375-1644F7A39250}" type="datetimeFigureOut">
              <a:rPr lang="en-US" smtClean="0">
                <a:solidFill>
                  <a:prstClr val="black">
                    <a:tint val="75000"/>
                  </a:prstClr>
                </a:solidFill>
              </a:rPr>
              <a:pPr>
                <a:defRPr/>
              </a:pPr>
              <a:t>7/24/2012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extLst/>
          </a:lstStyle>
          <a:p>
            <a:pPr>
              <a:defRPr/>
            </a:pPr>
            <a:fld id="{77097F36-16F9-433B-84B6-B8DEF233B4ED}" type="slidenum">
              <a:rPr lang="en-US" smtClean="0">
                <a:solidFill>
                  <a:prstClr val="black">
                    <a:tint val="75000"/>
                  </a:prstClr>
                </a:solidFill>
              </a:rPr>
              <a:pPr>
                <a:defRPr/>
              </a:pPr>
              <a:t>‹#›</a:t>
            </a:fld>
            <a:endParaRPr lang="en-US">
              <a:solidFill>
                <a:prstClr val="black">
                  <a:tint val="75000"/>
                </a:prst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5FAECF-5EA8-4BED-AD39-34913F078126}" type="datetimeFigureOut">
              <a:rPr lang="en-US" smtClean="0"/>
              <a:pPr/>
              <a:t>7/24/2012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3D3458A-6C52-4FC6-B47C-C495B4CAD3E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8" Type="http://schemas.openxmlformats.org/officeDocument/2006/relationships/hyperlink" Target="http://www.nctm.org/WorkArea/linkit.aspx?LinkIdentifier=id&amp;ItemID=3448&amp;libID=3460" TargetMode="External"/><Relationship Id="rId3" Type="http://schemas.openxmlformats.org/officeDocument/2006/relationships/hyperlink" Target="http://www.nctm.org/WorkArea/linkit.aspx?LinkIdentifier=id&amp;ItemID=3438&amp;" TargetMode="External"/><Relationship Id="rId7" Type="http://schemas.openxmlformats.org/officeDocument/2006/relationships/hyperlink" Target="http://www.nctm.org/WorkArea/linkit.aspx?LinkIdentifier=id&amp;ItemID=3446&amp;libID=345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nctm.org/WorkArea/linkit.aspx?LinkIdentifier=id&amp;ItemID=3444&amp;libID=3456" TargetMode="External"/><Relationship Id="rId5" Type="http://schemas.openxmlformats.org/officeDocument/2006/relationships/hyperlink" Target="http://www.nctm.org/WorkArea/linkit.aspx?LinkIdentifier=id&amp;ItemID=3442&amp;libID=3454" TargetMode="External"/><Relationship Id="rId4" Type="http://schemas.openxmlformats.org/officeDocument/2006/relationships/hyperlink" Target="http://www.nctm.org/WorkArea/linkit.aspx?LinkIdentifier=id&amp;ItemID=3440&amp;libID=3452"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www.nctm.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Mathematics the Preschool Way</a:t>
            </a:r>
            <a:endParaRPr lang="en-US" dirty="0"/>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xmlns="" val="3065806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Recommendations Continued</a:t>
            </a:r>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dirty="0" smtClean="0"/>
              <a:t>5. Ensure that the curriculum is coherent </a:t>
            </a:r>
          </a:p>
          <a:p>
            <a:pPr marL="0" indent="0">
              <a:buNone/>
            </a:pPr>
            <a:r>
              <a:rPr lang="en-US" dirty="0" smtClean="0"/>
              <a:t>and compatible with known relationships </a:t>
            </a:r>
          </a:p>
          <a:p>
            <a:pPr marL="0" indent="0">
              <a:buNone/>
            </a:pPr>
            <a:r>
              <a:rPr lang="en-US" dirty="0" smtClean="0"/>
              <a:t>and sequences of important mathematical </a:t>
            </a:r>
          </a:p>
          <a:p>
            <a:pPr marL="0" indent="0">
              <a:buNone/>
            </a:pPr>
            <a:r>
              <a:rPr lang="en-US" dirty="0" smtClean="0"/>
              <a:t>ideas.</a:t>
            </a:r>
          </a:p>
          <a:p>
            <a:pPr marL="0" indent="0">
              <a:buNone/>
            </a:pPr>
            <a:r>
              <a:rPr lang="en-US" dirty="0" smtClean="0"/>
              <a:t>6. Provide for children’s deep and sustained </a:t>
            </a:r>
          </a:p>
          <a:p>
            <a:pPr marL="0" indent="0">
              <a:buNone/>
            </a:pPr>
            <a:r>
              <a:rPr lang="en-US" dirty="0" smtClean="0"/>
              <a:t>interaction with key mathematical ideas.</a:t>
            </a:r>
          </a:p>
          <a:p>
            <a:pPr marL="0" indent="0">
              <a:buNone/>
            </a:pPr>
            <a:r>
              <a:rPr lang="en-US" dirty="0" smtClean="0"/>
              <a:t>7. Integrate mathematics with other activities </a:t>
            </a:r>
          </a:p>
          <a:p>
            <a:pPr marL="0" indent="0">
              <a:buNone/>
            </a:pPr>
            <a:r>
              <a:rPr lang="en-US" dirty="0" smtClean="0"/>
              <a:t>and other activities with mathematics.</a:t>
            </a:r>
            <a:endParaRPr lang="en-US" dirty="0"/>
          </a:p>
        </p:txBody>
      </p:sp>
    </p:spTree>
    <p:extLst>
      <p:ext uri="{BB962C8B-B14F-4D97-AF65-F5344CB8AC3E}">
        <p14:creationId xmlns:p14="http://schemas.microsoft.com/office/powerpoint/2010/main" xmlns="" val="1187216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8. Provide ample time, materials, and teacher </a:t>
            </a:r>
          </a:p>
          <a:p>
            <a:pPr marL="0" indent="0">
              <a:buNone/>
            </a:pPr>
            <a:r>
              <a:rPr lang="en-US" dirty="0" smtClean="0"/>
              <a:t>support for children to engage in play, a </a:t>
            </a:r>
          </a:p>
          <a:p>
            <a:pPr marL="0" indent="0">
              <a:buNone/>
            </a:pPr>
            <a:r>
              <a:rPr lang="en-US" dirty="0" smtClean="0"/>
              <a:t>context in which they explore and manipulate mathematical ideas with keen interest.</a:t>
            </a:r>
          </a:p>
          <a:p>
            <a:pPr marL="0" indent="0">
              <a:buNone/>
            </a:pPr>
            <a:r>
              <a:rPr lang="en-US" dirty="0" smtClean="0"/>
              <a:t>9. Actively introduce mathematical concepts, </a:t>
            </a:r>
          </a:p>
          <a:p>
            <a:pPr marL="0" indent="0">
              <a:buNone/>
            </a:pPr>
            <a:r>
              <a:rPr lang="en-US" dirty="0" smtClean="0"/>
              <a:t>methods, and language through a range </a:t>
            </a:r>
          </a:p>
          <a:p>
            <a:pPr marL="0" indent="0">
              <a:buNone/>
            </a:pPr>
            <a:r>
              <a:rPr lang="en-US" dirty="0" smtClean="0"/>
              <a:t>of appropriate experiences and teaching </a:t>
            </a:r>
          </a:p>
          <a:p>
            <a:pPr marL="0" indent="0">
              <a:buNone/>
            </a:pPr>
            <a:r>
              <a:rPr lang="en-US" dirty="0" smtClean="0"/>
              <a:t>strategies.</a:t>
            </a:r>
            <a:endParaRPr lang="en-US" dirty="0"/>
          </a:p>
        </p:txBody>
      </p:sp>
    </p:spTree>
    <p:extLst>
      <p:ext uri="{BB962C8B-B14F-4D97-AF65-F5344CB8AC3E}">
        <p14:creationId xmlns:p14="http://schemas.microsoft.com/office/powerpoint/2010/main" xmlns="" val="3179514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pPr marL="0" indent="0">
              <a:buNone/>
            </a:pPr>
            <a:r>
              <a:rPr lang="en-US" dirty="0" smtClean="0"/>
              <a:t>10. Support children’s learning by thoughtfully and continually assessing all children’s mathematical knowledge, skills, and strategies.</a:t>
            </a:r>
          </a:p>
          <a:p>
            <a:pPr marL="0" indent="0">
              <a:buNone/>
            </a:pPr>
            <a:endParaRPr lang="en-US" dirty="0"/>
          </a:p>
        </p:txBody>
      </p:sp>
    </p:spTree>
    <p:extLst>
      <p:ext uri="{BB962C8B-B14F-4D97-AF65-F5344CB8AC3E}">
        <p14:creationId xmlns:p14="http://schemas.microsoft.com/office/powerpoint/2010/main" xmlns="" val="487818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rope strands.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49832"/>
          <a:stretch>
            <a:fillRect/>
          </a:stretch>
        </p:blipFill>
        <p:spPr bwMode="auto">
          <a:xfrm>
            <a:off x="2895600" y="4019550"/>
            <a:ext cx="3276600"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299" name="TextBox 3"/>
          <p:cNvSpPr txBox="1">
            <a:spLocks noChangeArrowheads="1"/>
          </p:cNvSpPr>
          <p:nvPr/>
        </p:nvSpPr>
        <p:spPr bwMode="auto">
          <a:xfrm>
            <a:off x="0" y="4953000"/>
            <a:ext cx="27432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3600" b="1">
                <a:solidFill>
                  <a:prstClr val="black"/>
                </a:solidFill>
              </a:rPr>
              <a:t>Number &amp; Operations</a:t>
            </a:r>
          </a:p>
        </p:txBody>
      </p:sp>
      <p:sp>
        <p:nvSpPr>
          <p:cNvPr id="55300" name="TextBox 5"/>
          <p:cNvSpPr txBox="1">
            <a:spLocks noChangeArrowheads="1"/>
          </p:cNvSpPr>
          <p:nvPr/>
        </p:nvSpPr>
        <p:spPr bwMode="auto">
          <a:xfrm>
            <a:off x="685800" y="2667000"/>
            <a:ext cx="2209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400" b="1">
                <a:solidFill>
                  <a:prstClr val="black"/>
                </a:solidFill>
              </a:rPr>
              <a:t>Algebra</a:t>
            </a:r>
          </a:p>
        </p:txBody>
      </p:sp>
      <p:sp>
        <p:nvSpPr>
          <p:cNvPr id="55301" name="TextBox 6"/>
          <p:cNvSpPr txBox="1">
            <a:spLocks noChangeArrowheads="1"/>
          </p:cNvSpPr>
          <p:nvPr/>
        </p:nvSpPr>
        <p:spPr bwMode="auto">
          <a:xfrm>
            <a:off x="3429000" y="1981200"/>
            <a:ext cx="2209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400" b="1">
                <a:solidFill>
                  <a:prstClr val="black"/>
                </a:solidFill>
              </a:rPr>
              <a:t>Geometry</a:t>
            </a:r>
          </a:p>
        </p:txBody>
      </p:sp>
      <p:sp>
        <p:nvSpPr>
          <p:cNvPr id="55302" name="TextBox 7"/>
          <p:cNvSpPr txBox="1">
            <a:spLocks noChangeArrowheads="1"/>
          </p:cNvSpPr>
          <p:nvPr/>
        </p:nvSpPr>
        <p:spPr bwMode="auto">
          <a:xfrm>
            <a:off x="5486400" y="2667000"/>
            <a:ext cx="2667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400" b="1">
                <a:solidFill>
                  <a:prstClr val="black"/>
                </a:solidFill>
              </a:rPr>
              <a:t>Measurement</a:t>
            </a:r>
          </a:p>
        </p:txBody>
      </p:sp>
      <p:sp>
        <p:nvSpPr>
          <p:cNvPr id="55303" name="TextBox 8"/>
          <p:cNvSpPr txBox="1">
            <a:spLocks noChangeArrowheads="1"/>
          </p:cNvSpPr>
          <p:nvPr/>
        </p:nvSpPr>
        <p:spPr bwMode="auto">
          <a:xfrm>
            <a:off x="5943600" y="4953000"/>
            <a:ext cx="2667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400" b="1">
                <a:solidFill>
                  <a:prstClr val="black"/>
                </a:solidFill>
              </a:rPr>
              <a:t>Data Analysis &amp; Probability</a:t>
            </a:r>
          </a:p>
        </p:txBody>
      </p:sp>
      <p:cxnSp>
        <p:nvCxnSpPr>
          <p:cNvPr id="11" name="Straight Connector 10"/>
          <p:cNvCxnSpPr>
            <a:stCxn id="55299" idx="0"/>
          </p:cNvCxnSpPr>
          <p:nvPr/>
        </p:nvCxnSpPr>
        <p:spPr>
          <a:xfrm flipV="1">
            <a:off x="1371600" y="4495800"/>
            <a:ext cx="1600200" cy="457200"/>
          </a:xfrm>
          <a:prstGeom prst="line">
            <a:avLst/>
          </a:prstGeom>
          <a:ln w="5715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55303" idx="0"/>
          </p:cNvCxnSpPr>
          <p:nvPr/>
        </p:nvCxnSpPr>
        <p:spPr>
          <a:xfrm>
            <a:off x="5715000" y="4343400"/>
            <a:ext cx="1562100" cy="609600"/>
          </a:xfrm>
          <a:prstGeom prst="line">
            <a:avLst/>
          </a:prstGeom>
          <a:ln w="5715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55302" idx="2"/>
          </p:cNvCxnSpPr>
          <p:nvPr/>
        </p:nvCxnSpPr>
        <p:spPr>
          <a:xfrm flipV="1">
            <a:off x="4876800" y="3128963"/>
            <a:ext cx="1943100" cy="1138237"/>
          </a:xfrm>
          <a:prstGeom prst="line">
            <a:avLst/>
          </a:prstGeom>
          <a:ln w="5715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55300" idx="2"/>
          </p:cNvCxnSpPr>
          <p:nvPr/>
        </p:nvCxnSpPr>
        <p:spPr>
          <a:xfrm flipH="1" flipV="1">
            <a:off x="1790700" y="3128963"/>
            <a:ext cx="2171700" cy="1071562"/>
          </a:xfrm>
          <a:prstGeom prst="line">
            <a:avLst/>
          </a:prstGeom>
          <a:ln w="5715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55301" idx="2"/>
          </p:cNvCxnSpPr>
          <p:nvPr/>
        </p:nvCxnSpPr>
        <p:spPr>
          <a:xfrm flipV="1">
            <a:off x="4457700" y="2443163"/>
            <a:ext cx="76200" cy="1768475"/>
          </a:xfrm>
          <a:prstGeom prst="line">
            <a:avLst/>
          </a:prstGeom>
          <a:ln w="5715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p:txBody>
          <a:bodyPr/>
          <a:lstStyle/>
          <a:p>
            <a:pPr eaLnBrk="1" hangingPunct="1">
              <a:defRPr/>
            </a:pPr>
            <a:r>
              <a:rPr lang="en-US" dirty="0" smtClean="0"/>
              <a:t>Taking A Closer Look</a:t>
            </a:r>
            <a:endParaRPr lang="en-US" dirty="0"/>
          </a:p>
        </p:txBody>
      </p:sp>
      <p:pic>
        <p:nvPicPr>
          <p:cNvPr id="55310" name="Picture 15" descr="2375004.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09600" y="0"/>
            <a:ext cx="1687513"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47727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922463" y="76200"/>
          <a:ext cx="5240337" cy="6781800"/>
        </p:xfrm>
        <a:graphic>
          <a:graphicData uri="http://schemas.openxmlformats.org/presentationml/2006/ole">
            <p:oleObj spid="_x0000_s2057" name="Acrobat Document" r:id="rId4" imgW="5830114" imgH="7542857" progId="AcroExch.Document.7">
              <p:embed/>
            </p:oleObj>
          </a:graphicData>
        </a:graphic>
      </p:graphicFrame>
    </p:spTree>
    <p:extLst>
      <p:ext uri="{BB962C8B-B14F-4D97-AF65-F5344CB8AC3E}">
        <p14:creationId xmlns:p14="http://schemas.microsoft.com/office/powerpoint/2010/main" xmlns="" val="324561183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922463" y="0"/>
          <a:ext cx="5299075" cy="6858000"/>
        </p:xfrm>
        <a:graphic>
          <a:graphicData uri="http://schemas.openxmlformats.org/presentationml/2006/ole">
            <p:oleObj spid="_x0000_s3081" name="Acrobat Document" r:id="rId4" imgW="5830114" imgH="7542857" progId="AcroExch.Document.7">
              <p:embed/>
            </p:oleObj>
          </a:graphicData>
        </a:graphic>
      </p:graphicFrame>
    </p:spTree>
    <p:extLst>
      <p:ext uri="{BB962C8B-B14F-4D97-AF65-F5344CB8AC3E}">
        <p14:creationId xmlns:p14="http://schemas.microsoft.com/office/powerpoint/2010/main" xmlns="" val="33172751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922463" y="0"/>
          <a:ext cx="5299075" cy="6858000"/>
        </p:xfrm>
        <a:graphic>
          <a:graphicData uri="http://schemas.openxmlformats.org/presentationml/2006/ole">
            <p:oleObj spid="_x0000_s4105" name="Acrobat Document" r:id="rId4" imgW="5830114" imgH="7542857" progId="AcroExch.Document.7">
              <p:embed/>
            </p:oleObj>
          </a:graphicData>
        </a:graphic>
      </p:graphicFrame>
    </p:spTree>
    <p:extLst>
      <p:ext uri="{BB962C8B-B14F-4D97-AF65-F5344CB8AC3E}">
        <p14:creationId xmlns:p14="http://schemas.microsoft.com/office/powerpoint/2010/main" xmlns="" val="196689803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1922463" y="0"/>
          <a:ext cx="5299075" cy="6858000"/>
        </p:xfrm>
        <a:graphic>
          <a:graphicData uri="http://schemas.openxmlformats.org/presentationml/2006/ole">
            <p:oleObj spid="_x0000_s5129" name="Acrobat Document" r:id="rId4" imgW="5830114" imgH="7542857" progId="AcroExch.Document.7">
              <p:embed/>
            </p:oleObj>
          </a:graphicData>
        </a:graphic>
      </p:graphicFrame>
    </p:spTree>
    <p:extLst>
      <p:ext uri="{BB962C8B-B14F-4D97-AF65-F5344CB8AC3E}">
        <p14:creationId xmlns:p14="http://schemas.microsoft.com/office/powerpoint/2010/main" xmlns="" val="376944106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1922463" y="0"/>
          <a:ext cx="5299075" cy="6858000"/>
        </p:xfrm>
        <a:graphic>
          <a:graphicData uri="http://schemas.openxmlformats.org/presentationml/2006/ole">
            <p:oleObj spid="_x0000_s6153" name="Acrobat Document" r:id="rId4" imgW="5830114" imgH="7542857" progId="AcroExch.Document.7">
              <p:embed/>
            </p:oleObj>
          </a:graphicData>
        </a:graphic>
      </p:graphicFrame>
    </p:spTree>
    <p:extLst>
      <p:ext uri="{BB962C8B-B14F-4D97-AF65-F5344CB8AC3E}">
        <p14:creationId xmlns:p14="http://schemas.microsoft.com/office/powerpoint/2010/main" xmlns="" val="171128178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922463" y="0"/>
          <a:ext cx="5299075" cy="6858000"/>
        </p:xfrm>
        <a:graphic>
          <a:graphicData uri="http://schemas.openxmlformats.org/presentationml/2006/ole">
            <p:oleObj spid="_x0000_s10249" name="Acrobat Document" r:id="rId4" imgW="5830114" imgH="7542857" progId="AcroExch.Document.7">
              <p:embed/>
            </p:oleObj>
          </a:graphicData>
        </a:graphic>
      </p:graphicFrame>
    </p:spTree>
    <p:extLst>
      <p:ext uri="{BB962C8B-B14F-4D97-AF65-F5344CB8AC3E}">
        <p14:creationId xmlns:p14="http://schemas.microsoft.com/office/powerpoint/2010/main" xmlns="" val="25688600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Mathematics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The six Principles for school mathematics address overarching themes:</a:t>
            </a:r>
          </a:p>
          <a:p>
            <a:r>
              <a:rPr lang="en-US" b="1" i="1" dirty="0">
                <a:hlinkClick r:id="rId3" tooltip="Equity"/>
              </a:rPr>
              <a:t>Equity</a:t>
            </a:r>
            <a:r>
              <a:rPr lang="en-US" b="1" i="1" dirty="0"/>
              <a:t>.</a:t>
            </a:r>
            <a:r>
              <a:rPr lang="en-US" dirty="0"/>
              <a:t> Excellence in mathematics education requires equity—high expectations and strong support for all students.</a:t>
            </a:r>
          </a:p>
          <a:p>
            <a:r>
              <a:rPr lang="en-US" b="1" i="1" dirty="0">
                <a:hlinkClick r:id="rId4" tooltip="Curriculum"/>
              </a:rPr>
              <a:t>Curriculum</a:t>
            </a:r>
            <a:r>
              <a:rPr lang="en-US" b="1" i="1" dirty="0"/>
              <a:t>.</a:t>
            </a:r>
            <a:r>
              <a:rPr lang="en-US" dirty="0"/>
              <a:t> A curriculum is more than a collection of activities: it must be coherent, focused on important mathematics, and well articulated across the grades.</a:t>
            </a:r>
          </a:p>
          <a:p>
            <a:r>
              <a:rPr lang="en-US" b="1" i="1" dirty="0">
                <a:hlinkClick r:id="rId5" tooltip="Teaching"/>
              </a:rPr>
              <a:t>Teaching</a:t>
            </a:r>
            <a:r>
              <a:rPr lang="en-US" b="1" i="1" dirty="0"/>
              <a:t>.</a:t>
            </a:r>
            <a:r>
              <a:rPr lang="en-US" dirty="0"/>
              <a:t> Effective mathematics teaching requires understanding what students know and need to learn and then challenging and supporting them to learn it well.</a:t>
            </a:r>
          </a:p>
          <a:p>
            <a:r>
              <a:rPr lang="en-US" b="1" i="1" dirty="0">
                <a:hlinkClick r:id="rId6" tooltip="Learning"/>
              </a:rPr>
              <a:t>Learning</a:t>
            </a:r>
            <a:r>
              <a:rPr lang="en-US" b="1" i="1" dirty="0"/>
              <a:t>.</a:t>
            </a:r>
            <a:r>
              <a:rPr lang="en-US" dirty="0"/>
              <a:t> Students must learn mathematics with understanding, actively building new knowledge from experience and prior knowledge.</a:t>
            </a:r>
          </a:p>
          <a:p>
            <a:r>
              <a:rPr lang="en-US" b="1" i="1" dirty="0">
                <a:hlinkClick r:id="rId7" tooltip="Assessment"/>
              </a:rPr>
              <a:t>Assessment</a:t>
            </a:r>
            <a:r>
              <a:rPr lang="en-US" b="1" i="1" dirty="0"/>
              <a:t>.</a:t>
            </a:r>
            <a:r>
              <a:rPr lang="en-US" dirty="0"/>
              <a:t> Assessment should support the learning of important mathematics and furnish useful information to both teachers and student.</a:t>
            </a:r>
          </a:p>
          <a:p>
            <a:r>
              <a:rPr lang="en-US" b="1" i="1" dirty="0">
                <a:hlinkClick r:id="rId8" tooltip="Technology"/>
              </a:rPr>
              <a:t>Technology</a:t>
            </a:r>
            <a:r>
              <a:rPr lang="en-US" b="1" i="1" dirty="0"/>
              <a:t>.</a:t>
            </a:r>
            <a:r>
              <a:rPr lang="en-US" dirty="0"/>
              <a:t> Technology is essential in teaching and learning mathematics; it influences the mathematics that is taught and enhances students' learning.</a:t>
            </a:r>
          </a:p>
          <a:p>
            <a:endParaRPr lang="en-US" dirty="0"/>
          </a:p>
        </p:txBody>
      </p:sp>
    </p:spTree>
    <p:extLst>
      <p:ext uri="{BB962C8B-B14F-4D97-AF65-F5344CB8AC3E}">
        <p14:creationId xmlns:p14="http://schemas.microsoft.com/office/powerpoint/2010/main" xmlns="" val="2262096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1922463" y="0"/>
          <a:ext cx="5299075" cy="6858000"/>
        </p:xfrm>
        <a:graphic>
          <a:graphicData uri="http://schemas.openxmlformats.org/presentationml/2006/ole">
            <p:oleObj spid="_x0000_s12297" name="Acrobat Document" r:id="rId4" imgW="5830114" imgH="7542857" progId="AcroExch.Document.7">
              <p:embed/>
            </p:oleObj>
          </a:graphicData>
        </a:graphic>
      </p:graphicFrame>
    </p:spTree>
    <p:extLst>
      <p:ext uri="{BB962C8B-B14F-4D97-AF65-F5344CB8AC3E}">
        <p14:creationId xmlns:p14="http://schemas.microsoft.com/office/powerpoint/2010/main" xmlns="" val="130052143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1922463" y="0"/>
          <a:ext cx="5299075" cy="6858000"/>
        </p:xfrm>
        <a:graphic>
          <a:graphicData uri="http://schemas.openxmlformats.org/presentationml/2006/ole">
            <p:oleObj spid="_x0000_s13321" name="Acrobat Document" r:id="rId4" imgW="5830114" imgH="7542857" progId="AcroExch.Document.7">
              <p:embed/>
            </p:oleObj>
          </a:graphicData>
        </a:graphic>
      </p:graphicFrame>
    </p:spTree>
    <p:extLst>
      <p:ext uri="{BB962C8B-B14F-4D97-AF65-F5344CB8AC3E}">
        <p14:creationId xmlns:p14="http://schemas.microsoft.com/office/powerpoint/2010/main" xmlns="" val="411246486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1922463" y="0"/>
          <a:ext cx="5299075" cy="6858000"/>
        </p:xfrm>
        <a:graphic>
          <a:graphicData uri="http://schemas.openxmlformats.org/presentationml/2006/ole">
            <p:oleObj spid="_x0000_s14345" name="Acrobat Document" r:id="rId4" imgW="5830114" imgH="7542857" progId="AcroExch.Document.7">
              <p:embed/>
            </p:oleObj>
          </a:graphicData>
        </a:graphic>
      </p:graphicFrame>
    </p:spTree>
    <p:extLst>
      <p:ext uri="{BB962C8B-B14F-4D97-AF65-F5344CB8AC3E}">
        <p14:creationId xmlns:p14="http://schemas.microsoft.com/office/powerpoint/2010/main" xmlns="" val="81513215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1922463" y="0"/>
          <a:ext cx="5299075" cy="6858000"/>
        </p:xfrm>
        <a:graphic>
          <a:graphicData uri="http://schemas.openxmlformats.org/presentationml/2006/ole">
            <p:oleObj spid="_x0000_s16393" name="Acrobat Document" r:id="rId4" imgW="5830114" imgH="7542857" progId="AcroExch.Document.7">
              <p:embed/>
            </p:oleObj>
          </a:graphicData>
        </a:graphic>
      </p:graphicFrame>
    </p:spTree>
    <p:extLst>
      <p:ext uri="{BB962C8B-B14F-4D97-AF65-F5344CB8AC3E}">
        <p14:creationId xmlns:p14="http://schemas.microsoft.com/office/powerpoint/2010/main" xmlns="" val="377309103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1922463" y="0"/>
          <a:ext cx="5299075" cy="6858000"/>
        </p:xfrm>
        <a:graphic>
          <a:graphicData uri="http://schemas.openxmlformats.org/presentationml/2006/ole">
            <p:oleObj spid="_x0000_s17417" name="Acrobat Document" r:id="rId4" imgW="5830114" imgH="7542857" progId="AcroExch.Document.7">
              <p:embed/>
            </p:oleObj>
          </a:graphicData>
        </a:graphic>
      </p:graphicFrame>
    </p:spTree>
    <p:extLst>
      <p:ext uri="{BB962C8B-B14F-4D97-AF65-F5344CB8AC3E}">
        <p14:creationId xmlns:p14="http://schemas.microsoft.com/office/powerpoint/2010/main" xmlns="" val="177695680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Concrete Pictorial Abstract Method</a:t>
            </a:r>
            <a:endParaRPr lang="en-US" dirty="0"/>
          </a:p>
        </p:txBody>
      </p:sp>
      <p:sp>
        <p:nvSpPr>
          <p:cNvPr id="3" name="Content Placeholder 2"/>
          <p:cNvSpPr>
            <a:spLocks noGrp="1"/>
          </p:cNvSpPr>
          <p:nvPr>
            <p:ph idx="1"/>
          </p:nvPr>
        </p:nvSpPr>
        <p:spPr/>
        <p:txBody>
          <a:bodyPr/>
          <a:lstStyle/>
          <a:p>
            <a:endParaRPr lang="en-US"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2667000"/>
            <a:ext cx="7399061" cy="2638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6936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Bridging: Problem Solving in Mathematics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1.Observer</a:t>
            </a:r>
          </a:p>
          <a:p>
            <a:pPr marL="0" indent="0">
              <a:buNone/>
            </a:pPr>
            <a:r>
              <a:rPr lang="en-US" dirty="0" smtClean="0"/>
              <a:t>2. Validator</a:t>
            </a:r>
          </a:p>
          <a:p>
            <a:pPr marL="0" indent="0">
              <a:buNone/>
            </a:pPr>
            <a:r>
              <a:rPr lang="en-US" dirty="0" smtClean="0"/>
              <a:t>3. Participant/converser</a:t>
            </a:r>
          </a:p>
          <a:p>
            <a:pPr marL="0" indent="0">
              <a:buNone/>
            </a:pPr>
            <a:r>
              <a:rPr lang="en-US" dirty="0" smtClean="0"/>
              <a:t>4. Extender</a:t>
            </a:r>
          </a:p>
          <a:p>
            <a:pPr marL="0" indent="0">
              <a:buNone/>
            </a:pPr>
            <a:r>
              <a:rPr lang="en-US" dirty="0" smtClean="0"/>
              <a:t>5.Problem initiator</a:t>
            </a:r>
          </a:p>
          <a:p>
            <a:pPr marL="0" indent="0">
              <a:buNone/>
            </a:pPr>
            <a:r>
              <a:rPr lang="en-US" dirty="0" smtClean="0"/>
              <a:t>6. Role Model</a:t>
            </a:r>
          </a:p>
          <a:p>
            <a:pPr marL="0" indent="0">
              <a:buNone/>
            </a:pPr>
            <a:r>
              <a:rPr lang="en-US" dirty="0" smtClean="0"/>
              <a:t>7.Instructor</a:t>
            </a:r>
          </a:p>
          <a:p>
            <a:pPr marL="0" indent="0">
              <a:buNone/>
            </a:pPr>
            <a:r>
              <a:rPr lang="en-US" dirty="0" smtClean="0"/>
              <a:t>8.Manager/organizer/provider</a:t>
            </a:r>
            <a:endParaRPr lang="en-US" dirty="0"/>
          </a:p>
        </p:txBody>
      </p:sp>
    </p:spTree>
    <p:extLst>
      <p:ext uri="{BB962C8B-B14F-4D97-AF65-F5344CB8AC3E}">
        <p14:creationId xmlns:p14="http://schemas.microsoft.com/office/powerpoint/2010/main" xmlns="" val="2461505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3500" dirty="0" smtClean="0"/>
              <a:t>Intentional Mathematics</a:t>
            </a:r>
            <a:br>
              <a:rPr lang="en-US" sz="3500" dirty="0" smtClean="0"/>
            </a:br>
            <a:r>
              <a:rPr lang="en-US" sz="3500" dirty="0" smtClean="0"/>
              <a:t>Teaching Strategies</a:t>
            </a:r>
            <a:endParaRPr lang="en-US" sz="3500" dirty="0"/>
          </a:p>
        </p:txBody>
      </p:sp>
      <p:sp>
        <p:nvSpPr>
          <p:cNvPr id="3" name="Content Placeholder 2"/>
          <p:cNvSpPr>
            <a:spLocks noGrp="1"/>
          </p:cNvSpPr>
          <p:nvPr>
            <p:ph idx="1"/>
          </p:nvPr>
        </p:nvSpPr>
        <p:spPr/>
        <p:txBody>
          <a:bodyPr>
            <a:normAutofit/>
          </a:bodyPr>
          <a:lstStyle/>
          <a:p>
            <a:pPr marL="0" indent="0">
              <a:buNone/>
            </a:pPr>
            <a:r>
              <a:rPr lang="en-US" dirty="0" smtClean="0"/>
              <a:t>Number and Operations</a:t>
            </a:r>
          </a:p>
          <a:p>
            <a:pPr marL="0" indent="0">
              <a:buNone/>
            </a:pPr>
            <a:r>
              <a:rPr lang="en-US" dirty="0"/>
              <a:t>	</a:t>
            </a:r>
            <a:r>
              <a:rPr lang="en-US" sz="3000" dirty="0" smtClean="0"/>
              <a:t>Count sets of objects</a:t>
            </a:r>
          </a:p>
          <a:p>
            <a:pPr marL="0" indent="0">
              <a:buNone/>
            </a:pPr>
            <a:r>
              <a:rPr lang="en-US" sz="3000" dirty="0"/>
              <a:t>	</a:t>
            </a:r>
            <a:r>
              <a:rPr lang="en-US" sz="3000" dirty="0" smtClean="0"/>
              <a:t>Solve number problems</a:t>
            </a:r>
          </a:p>
          <a:p>
            <a:pPr marL="0" indent="0">
              <a:buNone/>
            </a:pPr>
            <a:r>
              <a:rPr lang="en-US" sz="3000" dirty="0"/>
              <a:t>	</a:t>
            </a:r>
            <a:r>
              <a:rPr lang="en-US" sz="3000" dirty="0" smtClean="0"/>
              <a:t>Play games that require them to move 		one, two or three spaces</a:t>
            </a:r>
          </a:p>
          <a:p>
            <a:pPr marL="0" indent="0">
              <a:buNone/>
            </a:pPr>
            <a:r>
              <a:rPr lang="en-US" sz="3000" dirty="0"/>
              <a:t>	</a:t>
            </a:r>
            <a:r>
              <a:rPr lang="en-US" sz="3000" dirty="0" smtClean="0"/>
              <a:t>Compare the number in two sets of 			objects</a:t>
            </a:r>
          </a:p>
          <a:p>
            <a:pPr marL="0" indent="0">
              <a:buNone/>
            </a:pPr>
            <a:r>
              <a:rPr lang="en-US" sz="3000" dirty="0"/>
              <a:t>	</a:t>
            </a:r>
            <a:r>
              <a:rPr lang="en-US" sz="3000" dirty="0" smtClean="0"/>
              <a:t>“see” small groups of numbers</a:t>
            </a:r>
          </a:p>
          <a:p>
            <a:pPr marL="0" indent="0">
              <a:buNone/>
            </a:pPr>
            <a:r>
              <a:rPr lang="en-US" sz="3000" dirty="0"/>
              <a:t>	</a:t>
            </a:r>
            <a:r>
              <a:rPr lang="en-US" sz="3000" dirty="0" smtClean="0"/>
              <a:t>write symbols for number quantities </a:t>
            </a:r>
            <a:endParaRPr lang="en-US" sz="3000" dirty="0"/>
          </a:p>
        </p:txBody>
      </p:sp>
    </p:spTree>
    <p:extLst>
      <p:ext uri="{BB962C8B-B14F-4D97-AF65-F5344CB8AC3E}">
        <p14:creationId xmlns:p14="http://schemas.microsoft.com/office/powerpoint/2010/main" xmlns="" val="2941245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3500" dirty="0" smtClean="0"/>
              <a:t>Intentional Mathematics</a:t>
            </a:r>
            <a:br>
              <a:rPr lang="en-US" sz="3500" dirty="0" smtClean="0"/>
            </a:br>
            <a:r>
              <a:rPr lang="en-US" sz="3500" dirty="0" smtClean="0"/>
              <a:t>Teaching Strategies</a:t>
            </a:r>
            <a:endParaRPr lang="en-US" sz="3500" dirty="0"/>
          </a:p>
        </p:txBody>
      </p:sp>
      <p:sp>
        <p:nvSpPr>
          <p:cNvPr id="3" name="Content Placeholder 2"/>
          <p:cNvSpPr>
            <a:spLocks noGrp="1"/>
          </p:cNvSpPr>
          <p:nvPr>
            <p:ph idx="1"/>
          </p:nvPr>
        </p:nvSpPr>
        <p:spPr/>
        <p:txBody>
          <a:bodyPr>
            <a:normAutofit fontScale="85000" lnSpcReduction="20000"/>
          </a:bodyPr>
          <a:lstStyle/>
          <a:p>
            <a:pPr marL="0" indent="0">
              <a:buNone/>
            </a:pPr>
            <a:r>
              <a:rPr lang="en-US" sz="3000" dirty="0" smtClean="0"/>
              <a:t>Geometry and Spatial Sense</a:t>
            </a:r>
          </a:p>
          <a:p>
            <a:pPr marL="0" indent="0">
              <a:buNone/>
            </a:pPr>
            <a:r>
              <a:rPr lang="en-US" dirty="0"/>
              <a:t>	</a:t>
            </a:r>
            <a:r>
              <a:rPr lang="en-US" sz="2300" dirty="0" smtClean="0"/>
              <a:t>manipulate shapes</a:t>
            </a:r>
          </a:p>
          <a:p>
            <a:pPr marL="0" indent="0">
              <a:buNone/>
            </a:pPr>
            <a:r>
              <a:rPr lang="en-US" sz="2300" dirty="0"/>
              <a:t>	</a:t>
            </a:r>
            <a:r>
              <a:rPr lang="en-US" sz="2300" dirty="0" smtClean="0"/>
              <a:t>create structures or make pictures using </a:t>
            </a:r>
            <a:r>
              <a:rPr lang="en-US" sz="2300" dirty="0"/>
              <a:t>	</a:t>
            </a:r>
            <a:r>
              <a:rPr lang="en-US" sz="2300" dirty="0" smtClean="0"/>
              <a:t>			shapes</a:t>
            </a:r>
          </a:p>
          <a:p>
            <a:pPr marL="0" indent="0">
              <a:buNone/>
            </a:pPr>
            <a:r>
              <a:rPr lang="en-US" sz="2300" dirty="0"/>
              <a:t>	</a:t>
            </a:r>
            <a:r>
              <a:rPr lang="en-US" sz="2300" dirty="0" smtClean="0"/>
              <a:t>name or label shapes during class activities and in their 		environments</a:t>
            </a:r>
          </a:p>
          <a:p>
            <a:pPr marL="0" indent="0">
              <a:buNone/>
            </a:pPr>
            <a:r>
              <a:rPr lang="en-US" sz="2300" dirty="0"/>
              <a:t>	</a:t>
            </a:r>
            <a:r>
              <a:rPr lang="en-US" sz="2300" dirty="0" smtClean="0"/>
              <a:t>experiment with shape attributes</a:t>
            </a:r>
          </a:p>
          <a:p>
            <a:pPr marL="0" indent="0">
              <a:buNone/>
            </a:pPr>
            <a:r>
              <a:rPr lang="en-US" sz="2300" dirty="0"/>
              <a:t>	</a:t>
            </a:r>
            <a:r>
              <a:rPr lang="en-US" sz="2300" dirty="0" smtClean="0"/>
              <a:t>describe the attributes of shapes</a:t>
            </a:r>
          </a:p>
          <a:p>
            <a:pPr marL="0" indent="0">
              <a:buNone/>
            </a:pPr>
            <a:r>
              <a:rPr lang="en-US" sz="2300" dirty="0"/>
              <a:t>	</a:t>
            </a:r>
            <a:r>
              <a:rPr lang="en-US" sz="2300" dirty="0" smtClean="0"/>
              <a:t>work puzzles</a:t>
            </a:r>
          </a:p>
          <a:p>
            <a:pPr marL="0" indent="0">
              <a:buNone/>
            </a:pPr>
            <a:r>
              <a:rPr lang="en-US" sz="2300" dirty="0"/>
              <a:t>	</a:t>
            </a:r>
            <a:r>
              <a:rPr lang="en-US" sz="2300" dirty="0" smtClean="0"/>
              <a:t>use geometric vocabulary appropriately</a:t>
            </a:r>
          </a:p>
          <a:p>
            <a:pPr marL="0" indent="0">
              <a:buNone/>
            </a:pPr>
            <a:r>
              <a:rPr lang="en-US" sz="2300" dirty="0"/>
              <a:t>	</a:t>
            </a:r>
            <a:r>
              <a:rPr lang="en-US" sz="2300" dirty="0" smtClean="0"/>
              <a:t>work in the Block Area</a:t>
            </a:r>
          </a:p>
          <a:p>
            <a:pPr marL="0" indent="0">
              <a:buNone/>
            </a:pPr>
            <a:r>
              <a:rPr lang="en-US" sz="2300" dirty="0"/>
              <a:t>	</a:t>
            </a:r>
            <a:r>
              <a:rPr lang="en-US" sz="2300" dirty="0" smtClean="0"/>
              <a:t>move shapes to fit into a confined space</a:t>
            </a:r>
          </a:p>
          <a:p>
            <a:pPr marL="0" indent="0">
              <a:buNone/>
            </a:pPr>
            <a:endParaRPr lang="en-US" sz="3000" dirty="0" smtClean="0"/>
          </a:p>
          <a:p>
            <a:pPr marL="0" indent="0">
              <a:buNone/>
            </a:pPr>
            <a:r>
              <a:rPr lang="en-US" sz="3000" dirty="0"/>
              <a:t>	</a:t>
            </a:r>
          </a:p>
        </p:txBody>
      </p:sp>
    </p:spTree>
    <p:extLst>
      <p:ext uri="{BB962C8B-B14F-4D97-AF65-F5344CB8AC3E}">
        <p14:creationId xmlns:p14="http://schemas.microsoft.com/office/powerpoint/2010/main" xmlns="" val="870782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3500" dirty="0" smtClean="0"/>
              <a:t>Intentional Mathematics</a:t>
            </a:r>
            <a:br>
              <a:rPr lang="en-US" sz="3500" dirty="0" smtClean="0"/>
            </a:br>
            <a:r>
              <a:rPr lang="en-US" sz="3500" dirty="0" smtClean="0"/>
              <a:t>Teaching Strategies</a:t>
            </a:r>
            <a:endParaRPr lang="en-US" sz="3500" dirty="0"/>
          </a:p>
        </p:txBody>
      </p:sp>
      <p:sp>
        <p:nvSpPr>
          <p:cNvPr id="3" name="Content Placeholder 2"/>
          <p:cNvSpPr>
            <a:spLocks noGrp="1"/>
          </p:cNvSpPr>
          <p:nvPr>
            <p:ph idx="1"/>
          </p:nvPr>
        </p:nvSpPr>
        <p:spPr/>
        <p:txBody>
          <a:bodyPr/>
          <a:lstStyle/>
          <a:p>
            <a:pPr marL="0" indent="0">
              <a:buNone/>
            </a:pPr>
            <a:r>
              <a:rPr lang="en-US" sz="3000" dirty="0" smtClean="0"/>
              <a:t>Measurement</a:t>
            </a:r>
          </a:p>
          <a:p>
            <a:pPr marL="0" indent="0">
              <a:buNone/>
            </a:pPr>
            <a:r>
              <a:rPr lang="en-US" dirty="0"/>
              <a:t>	</a:t>
            </a:r>
            <a:r>
              <a:rPr lang="en-US" dirty="0" smtClean="0"/>
              <a:t>use measurement tools</a:t>
            </a:r>
          </a:p>
          <a:p>
            <a:pPr marL="0" indent="0">
              <a:buNone/>
            </a:pPr>
            <a:r>
              <a:rPr lang="en-US" sz="3000" dirty="0"/>
              <a:t>	</a:t>
            </a:r>
            <a:r>
              <a:rPr lang="en-US" sz="3000" dirty="0" smtClean="0"/>
              <a:t>try to fit objects into specific spaces</a:t>
            </a:r>
          </a:p>
          <a:p>
            <a:pPr marL="0" indent="0">
              <a:buNone/>
            </a:pPr>
            <a:r>
              <a:rPr lang="en-US" sz="3000" dirty="0"/>
              <a:t>	</a:t>
            </a:r>
            <a:r>
              <a:rPr lang="en-US" sz="3000" dirty="0" smtClean="0"/>
              <a:t>compare the size of objects</a:t>
            </a:r>
          </a:p>
          <a:p>
            <a:pPr marL="0" indent="0">
              <a:buNone/>
            </a:pPr>
            <a:r>
              <a:rPr lang="en-US" sz="3000" dirty="0"/>
              <a:t>	</a:t>
            </a:r>
            <a:r>
              <a:rPr lang="en-US" sz="3000" dirty="0" smtClean="0"/>
              <a:t>use measurement vocabulary</a:t>
            </a:r>
          </a:p>
          <a:p>
            <a:pPr marL="0" indent="0">
              <a:buNone/>
            </a:pPr>
            <a:r>
              <a:rPr lang="en-US" sz="3000" dirty="0"/>
              <a:t>	</a:t>
            </a:r>
            <a:r>
              <a:rPr lang="en-US" sz="3000" dirty="0" smtClean="0"/>
              <a:t>pour water or rice into containers</a:t>
            </a:r>
          </a:p>
          <a:p>
            <a:pPr marL="0" indent="0">
              <a:buNone/>
            </a:pPr>
            <a:r>
              <a:rPr lang="en-US" sz="3000" dirty="0"/>
              <a:t>	</a:t>
            </a:r>
            <a:r>
              <a:rPr lang="en-US" sz="3000" dirty="0" smtClean="0"/>
              <a:t>use the term bigger to describe something</a:t>
            </a:r>
          </a:p>
          <a:p>
            <a:pPr marL="0" indent="0">
              <a:buNone/>
            </a:pPr>
            <a:r>
              <a:rPr lang="en-US" sz="3000" dirty="0"/>
              <a:t>	</a:t>
            </a:r>
          </a:p>
        </p:txBody>
      </p:sp>
    </p:spTree>
    <p:extLst>
      <p:ext uri="{BB962C8B-B14F-4D97-AF65-F5344CB8AC3E}">
        <p14:creationId xmlns:p14="http://schemas.microsoft.com/office/powerpoint/2010/main" xmlns="" val="2843382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pe strands.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49832"/>
          <a:stretch>
            <a:fillRect/>
          </a:stretch>
        </p:blipFill>
        <p:spPr bwMode="auto">
          <a:xfrm>
            <a:off x="762000" y="4019550"/>
            <a:ext cx="3276600"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3"/>
          <p:cNvSpPr>
            <a:spLocks noGrp="1"/>
          </p:cNvSpPr>
          <p:nvPr>
            <p:ph type="title"/>
          </p:nvPr>
        </p:nvSpPr>
        <p:spPr/>
        <p:txBody>
          <a:bodyPr>
            <a:normAutofit fontScale="90000"/>
          </a:bodyPr>
          <a:lstStyle/>
          <a:p>
            <a:pPr eaLnBrk="1" hangingPunct="1">
              <a:defRPr/>
            </a:pPr>
            <a:r>
              <a:rPr lang="en-US" dirty="0" smtClean="0"/>
              <a:t>When it comes to math,</a:t>
            </a:r>
            <a:br>
              <a:rPr lang="en-US" dirty="0" smtClean="0"/>
            </a:br>
            <a:r>
              <a:rPr lang="en-US" dirty="0" smtClean="0"/>
              <a:t>what do children need to know?</a:t>
            </a:r>
            <a:endParaRPr lang="en-US" dirty="0"/>
          </a:p>
        </p:txBody>
      </p:sp>
      <p:pic>
        <p:nvPicPr>
          <p:cNvPr id="16" name="Picture 15" descr="rope strands.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49832"/>
          <a:stretch>
            <a:fillRect/>
          </a:stretch>
        </p:blipFill>
        <p:spPr bwMode="auto">
          <a:xfrm>
            <a:off x="5334000" y="4019550"/>
            <a:ext cx="3276600"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16"/>
          <p:cNvSpPr txBox="1"/>
          <p:nvPr/>
        </p:nvSpPr>
        <p:spPr>
          <a:xfrm>
            <a:off x="304800" y="1676400"/>
            <a:ext cx="4343400" cy="2432050"/>
          </a:xfrm>
          <a:prstGeom prst="rect">
            <a:avLst/>
          </a:prstGeom>
          <a:noFill/>
        </p:spPr>
        <p:txBody>
          <a:bodyPr>
            <a:spAutoFit/>
          </a:bodyPr>
          <a:lstStyle/>
          <a:p>
            <a:pPr>
              <a:defRPr/>
            </a:pPr>
            <a:r>
              <a:rPr lang="en-US" sz="3200" b="1" dirty="0"/>
              <a:t>5 Content Strands</a:t>
            </a:r>
            <a:endParaRPr lang="en-US" sz="2400" b="1" dirty="0"/>
          </a:p>
          <a:p>
            <a:pPr marL="222250">
              <a:buFont typeface="Arial" pitchFamily="34" charset="0"/>
              <a:buChar char="•"/>
              <a:defRPr/>
            </a:pPr>
            <a:r>
              <a:rPr lang="en-US" sz="2400" dirty="0"/>
              <a:t>Numbers &amp; Operations</a:t>
            </a:r>
          </a:p>
          <a:p>
            <a:pPr marL="222250">
              <a:buFont typeface="Arial" pitchFamily="34" charset="0"/>
              <a:buChar char="•"/>
              <a:defRPr/>
            </a:pPr>
            <a:r>
              <a:rPr lang="en-US" sz="2400" dirty="0"/>
              <a:t>Algebra</a:t>
            </a:r>
          </a:p>
          <a:p>
            <a:pPr marL="222250">
              <a:buFont typeface="Arial" pitchFamily="34" charset="0"/>
              <a:buChar char="•"/>
              <a:defRPr/>
            </a:pPr>
            <a:r>
              <a:rPr lang="en-US" sz="2400" dirty="0"/>
              <a:t>Geometry</a:t>
            </a:r>
          </a:p>
          <a:p>
            <a:pPr marL="222250">
              <a:buFont typeface="Arial" pitchFamily="34" charset="0"/>
              <a:buChar char="•"/>
              <a:defRPr/>
            </a:pPr>
            <a:r>
              <a:rPr lang="en-US" sz="2400" dirty="0"/>
              <a:t>Measurement</a:t>
            </a:r>
          </a:p>
          <a:p>
            <a:pPr marL="222250">
              <a:buFont typeface="Arial" pitchFamily="34" charset="0"/>
              <a:buChar char="•"/>
              <a:defRPr/>
            </a:pPr>
            <a:r>
              <a:rPr lang="en-US" sz="2400" dirty="0"/>
              <a:t>Data Analysis &amp; Probability</a:t>
            </a:r>
          </a:p>
        </p:txBody>
      </p:sp>
      <p:sp>
        <p:nvSpPr>
          <p:cNvPr id="19" name="TextBox 18"/>
          <p:cNvSpPr txBox="1"/>
          <p:nvPr/>
        </p:nvSpPr>
        <p:spPr>
          <a:xfrm>
            <a:off x="5029200" y="1676400"/>
            <a:ext cx="4038600" cy="2432050"/>
          </a:xfrm>
          <a:prstGeom prst="rect">
            <a:avLst/>
          </a:prstGeom>
          <a:noFill/>
        </p:spPr>
        <p:txBody>
          <a:bodyPr>
            <a:spAutoFit/>
          </a:bodyPr>
          <a:lstStyle/>
          <a:p>
            <a:pPr>
              <a:defRPr/>
            </a:pPr>
            <a:r>
              <a:rPr lang="en-US" sz="3200" b="1" dirty="0"/>
              <a:t>5 Process Strands</a:t>
            </a:r>
            <a:endParaRPr lang="en-US" sz="2400" b="1" dirty="0"/>
          </a:p>
          <a:p>
            <a:pPr marL="222250">
              <a:buFont typeface="Arial" pitchFamily="34" charset="0"/>
              <a:buChar char="•"/>
              <a:defRPr/>
            </a:pPr>
            <a:r>
              <a:rPr lang="en-US" sz="2400" dirty="0"/>
              <a:t>Problem Solving</a:t>
            </a:r>
          </a:p>
          <a:p>
            <a:pPr marL="222250">
              <a:buFont typeface="Arial" pitchFamily="34" charset="0"/>
              <a:buChar char="•"/>
              <a:defRPr/>
            </a:pPr>
            <a:r>
              <a:rPr lang="en-US" sz="2400" dirty="0"/>
              <a:t>Reasoning &amp; Proof</a:t>
            </a:r>
          </a:p>
          <a:p>
            <a:pPr marL="222250">
              <a:buFont typeface="Arial" pitchFamily="34" charset="0"/>
              <a:buChar char="•"/>
              <a:defRPr/>
            </a:pPr>
            <a:r>
              <a:rPr lang="en-US" sz="2400" dirty="0"/>
              <a:t>Communication</a:t>
            </a:r>
          </a:p>
          <a:p>
            <a:pPr marL="222250">
              <a:buFont typeface="Arial" pitchFamily="34" charset="0"/>
              <a:buChar char="•"/>
              <a:defRPr/>
            </a:pPr>
            <a:r>
              <a:rPr lang="en-US" sz="2400" dirty="0"/>
              <a:t>Connections</a:t>
            </a:r>
          </a:p>
          <a:p>
            <a:pPr marL="222250">
              <a:buFont typeface="Arial" pitchFamily="34" charset="0"/>
              <a:buChar char="•"/>
              <a:defRPr/>
            </a:pPr>
            <a:r>
              <a:rPr lang="en-US" sz="2400" dirty="0"/>
              <a:t>Representations</a:t>
            </a:r>
          </a:p>
        </p:txBody>
      </p:sp>
      <p:pic>
        <p:nvPicPr>
          <p:cNvPr id="21" name="Picture 2" descr="National Council of Teachers of Mathematics">
            <a:hlinkClick r:id="rId4"/>
          </p:cNvPr>
          <p:cNvPicPr>
            <a:picLocks noChangeAspect="1" noChangeArrowheads="1"/>
          </p:cNvPicPr>
          <p:nvPr/>
        </p:nvPicPr>
        <p:blipFill>
          <a:blip r:embed="rId5" cstate="print"/>
          <a:srcRect/>
          <a:stretch>
            <a:fillRect/>
          </a:stretch>
        </p:blipFill>
        <p:spPr bwMode="auto">
          <a:xfrm>
            <a:off x="3200400" y="6142038"/>
            <a:ext cx="2743200" cy="715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93447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3500" dirty="0" smtClean="0"/>
              <a:t>Intentional Mathematics</a:t>
            </a:r>
            <a:br>
              <a:rPr lang="en-US" sz="3500" dirty="0" smtClean="0"/>
            </a:br>
            <a:r>
              <a:rPr lang="en-US" sz="3500" dirty="0" smtClean="0"/>
              <a:t>Teaching Strategies</a:t>
            </a:r>
            <a:endParaRPr lang="en-US" sz="3500" dirty="0"/>
          </a:p>
        </p:txBody>
      </p:sp>
      <p:sp>
        <p:nvSpPr>
          <p:cNvPr id="3" name="Content Placeholder 2"/>
          <p:cNvSpPr>
            <a:spLocks noGrp="1"/>
          </p:cNvSpPr>
          <p:nvPr>
            <p:ph idx="1"/>
          </p:nvPr>
        </p:nvSpPr>
        <p:spPr/>
        <p:txBody>
          <a:bodyPr>
            <a:normAutofit lnSpcReduction="10000"/>
          </a:bodyPr>
          <a:lstStyle/>
          <a:p>
            <a:pPr marL="0" indent="0">
              <a:buNone/>
            </a:pPr>
            <a:r>
              <a:rPr lang="en-US" sz="3000" dirty="0" smtClean="0"/>
              <a:t>Patterns (Algebra)</a:t>
            </a:r>
          </a:p>
          <a:p>
            <a:pPr marL="0" indent="0">
              <a:buNone/>
            </a:pPr>
            <a:r>
              <a:rPr lang="en-US" dirty="0"/>
              <a:t>	</a:t>
            </a:r>
            <a:r>
              <a:rPr lang="en-US" sz="2200" dirty="0" smtClean="0"/>
              <a:t>create patterns using objects</a:t>
            </a:r>
          </a:p>
          <a:p>
            <a:pPr marL="0" indent="0">
              <a:buNone/>
            </a:pPr>
            <a:r>
              <a:rPr lang="en-US" sz="2200" dirty="0" smtClean="0"/>
              <a:t>	Identify patterns in their environment</a:t>
            </a:r>
          </a:p>
          <a:p>
            <a:pPr marL="0" indent="0">
              <a:buNone/>
            </a:pPr>
            <a:r>
              <a:rPr lang="en-US" sz="2200" dirty="0"/>
              <a:t>	</a:t>
            </a:r>
            <a:r>
              <a:rPr lang="en-US" sz="2200" dirty="0" smtClean="0"/>
              <a:t>follow movement patterns</a:t>
            </a:r>
          </a:p>
          <a:p>
            <a:pPr marL="0" indent="0">
              <a:buNone/>
            </a:pPr>
            <a:r>
              <a:rPr lang="en-US" sz="2200" dirty="0"/>
              <a:t>	</a:t>
            </a:r>
            <a:r>
              <a:rPr lang="en-US" sz="2200" dirty="0" smtClean="0"/>
              <a:t>see patterns in stories or verses</a:t>
            </a:r>
          </a:p>
          <a:p>
            <a:pPr marL="0" indent="0">
              <a:buNone/>
            </a:pPr>
            <a:r>
              <a:rPr lang="en-US" sz="2200" dirty="0"/>
              <a:t>	</a:t>
            </a:r>
            <a:r>
              <a:rPr lang="en-US" sz="2200" dirty="0" smtClean="0"/>
              <a:t>can begin to use more complex patterns</a:t>
            </a:r>
          </a:p>
          <a:p>
            <a:pPr marL="0" indent="0">
              <a:buNone/>
            </a:pPr>
            <a:r>
              <a:rPr lang="en-US" sz="2200" dirty="0"/>
              <a:t>	</a:t>
            </a:r>
            <a:r>
              <a:rPr lang="en-US" sz="2200" dirty="0" smtClean="0"/>
              <a:t>add to patterns created or discovered by other students</a:t>
            </a:r>
          </a:p>
          <a:p>
            <a:pPr marL="0" indent="0">
              <a:buNone/>
            </a:pPr>
            <a:r>
              <a:rPr lang="en-US" sz="2200" dirty="0"/>
              <a:t>	</a:t>
            </a:r>
            <a:r>
              <a:rPr lang="en-US" sz="2200" dirty="0" smtClean="0"/>
              <a:t>predict what will happen next in the class schedule</a:t>
            </a:r>
          </a:p>
          <a:p>
            <a:pPr marL="0" indent="0">
              <a:buNone/>
            </a:pPr>
            <a:r>
              <a:rPr lang="en-US" sz="2200" dirty="0"/>
              <a:t>	</a:t>
            </a:r>
            <a:r>
              <a:rPr lang="en-US" sz="2200" dirty="0" smtClean="0"/>
              <a:t>suggest unusual patterns</a:t>
            </a:r>
          </a:p>
          <a:p>
            <a:pPr marL="0" indent="0">
              <a:buNone/>
            </a:pPr>
            <a:r>
              <a:rPr lang="en-US" sz="2200" dirty="0"/>
              <a:t>	</a:t>
            </a:r>
            <a:r>
              <a:rPr lang="en-US" sz="2200" dirty="0" smtClean="0"/>
              <a:t>use words to describe patterns or changes</a:t>
            </a:r>
          </a:p>
          <a:p>
            <a:pPr marL="0" indent="0">
              <a:buNone/>
            </a:pPr>
            <a:r>
              <a:rPr lang="en-US" sz="2200" dirty="0"/>
              <a:t>	</a:t>
            </a:r>
            <a:r>
              <a:rPr lang="en-US" sz="2200" dirty="0" smtClean="0"/>
              <a:t>observe changes in classmates, classroom animals, or 			classroom plants</a:t>
            </a:r>
            <a:r>
              <a:rPr lang="en-US" sz="1800" dirty="0"/>
              <a:t>	</a:t>
            </a:r>
          </a:p>
        </p:txBody>
      </p:sp>
    </p:spTree>
    <p:extLst>
      <p:ext uri="{BB962C8B-B14F-4D97-AF65-F5344CB8AC3E}">
        <p14:creationId xmlns:p14="http://schemas.microsoft.com/office/powerpoint/2010/main" xmlns="" val="445528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3500" dirty="0" smtClean="0"/>
              <a:t>Intentional Mathematics</a:t>
            </a:r>
            <a:br>
              <a:rPr lang="en-US" sz="3500" dirty="0" smtClean="0"/>
            </a:br>
            <a:r>
              <a:rPr lang="en-US" sz="3500" dirty="0" smtClean="0"/>
              <a:t>Teaching Strategies</a:t>
            </a:r>
            <a:endParaRPr lang="en-US" sz="3500" dirty="0"/>
          </a:p>
        </p:txBody>
      </p:sp>
      <p:sp>
        <p:nvSpPr>
          <p:cNvPr id="3" name="Content Placeholder 2"/>
          <p:cNvSpPr>
            <a:spLocks noGrp="1"/>
          </p:cNvSpPr>
          <p:nvPr>
            <p:ph idx="1"/>
          </p:nvPr>
        </p:nvSpPr>
        <p:spPr/>
        <p:txBody>
          <a:bodyPr/>
          <a:lstStyle/>
          <a:p>
            <a:pPr marL="0" indent="0">
              <a:buNone/>
            </a:pPr>
            <a:r>
              <a:rPr lang="en-US" sz="3000" dirty="0" smtClean="0"/>
              <a:t>Data Analysis</a:t>
            </a:r>
          </a:p>
          <a:p>
            <a:pPr marL="0" indent="0">
              <a:buNone/>
            </a:pPr>
            <a:r>
              <a:rPr lang="en-US" dirty="0"/>
              <a:t>	</a:t>
            </a:r>
            <a:r>
              <a:rPr lang="en-US" sz="3000" dirty="0" smtClean="0"/>
              <a:t>put objects in piles or groups</a:t>
            </a:r>
            <a:r>
              <a:rPr lang="en-US" sz="3000" dirty="0"/>
              <a:t>	</a:t>
            </a:r>
            <a:endParaRPr lang="en-US" sz="3000" dirty="0" smtClean="0"/>
          </a:p>
          <a:p>
            <a:pPr marL="0" indent="0">
              <a:buNone/>
            </a:pPr>
            <a:r>
              <a:rPr lang="en-US" sz="3000" dirty="0"/>
              <a:t>	</a:t>
            </a:r>
            <a:r>
              <a:rPr lang="en-US" sz="3000" dirty="0" smtClean="0"/>
              <a:t>talk about the class charts or graphs</a:t>
            </a:r>
          </a:p>
          <a:p>
            <a:pPr marL="0" indent="0">
              <a:buNone/>
            </a:pPr>
            <a:r>
              <a:rPr lang="en-US" sz="3000" dirty="0"/>
              <a:t>	</a:t>
            </a:r>
            <a:r>
              <a:rPr lang="en-US" sz="3000" dirty="0" smtClean="0"/>
              <a:t>create art projects</a:t>
            </a:r>
          </a:p>
          <a:p>
            <a:pPr marL="0" indent="0">
              <a:buNone/>
            </a:pPr>
            <a:r>
              <a:rPr lang="en-US" sz="3000" dirty="0" smtClean="0"/>
              <a:t>	play classification games</a:t>
            </a:r>
          </a:p>
          <a:p>
            <a:pPr marL="0" indent="0">
              <a:buNone/>
            </a:pPr>
            <a:r>
              <a:rPr lang="en-US" sz="3000" dirty="0"/>
              <a:t>	</a:t>
            </a:r>
            <a:r>
              <a:rPr lang="en-US" sz="3000" dirty="0" smtClean="0"/>
              <a:t>identify objects by color, size , or shape</a:t>
            </a:r>
          </a:p>
          <a:p>
            <a:pPr marL="0" indent="0">
              <a:buNone/>
            </a:pPr>
            <a:r>
              <a:rPr lang="en-US" sz="3000" dirty="0"/>
              <a:t>	</a:t>
            </a:r>
            <a:r>
              <a:rPr lang="en-US" sz="3000" dirty="0" smtClean="0"/>
              <a:t>participate in class routines</a:t>
            </a:r>
            <a:endParaRPr lang="en-US" sz="3000" dirty="0"/>
          </a:p>
        </p:txBody>
      </p:sp>
    </p:spTree>
    <p:extLst>
      <p:ext uri="{BB962C8B-B14F-4D97-AF65-F5344CB8AC3E}">
        <p14:creationId xmlns:p14="http://schemas.microsoft.com/office/powerpoint/2010/main" xmlns="" val="311347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a:t>
            </a:r>
            <a:endParaRPr lang="en-US" dirty="0"/>
          </a:p>
        </p:txBody>
      </p:sp>
      <p:sp>
        <p:nvSpPr>
          <p:cNvPr id="3" name="Content Placeholder 2"/>
          <p:cNvSpPr>
            <a:spLocks noGrp="1"/>
          </p:cNvSpPr>
          <p:nvPr>
            <p:ph idx="1"/>
          </p:nvPr>
        </p:nvSpPr>
        <p:spPr/>
        <p:txBody>
          <a:bodyPr/>
          <a:lstStyle/>
          <a:p>
            <a:pPr marL="0" indent="0">
              <a:buNone/>
            </a:pPr>
            <a:r>
              <a:rPr lang="en-US" dirty="0" smtClean="0"/>
              <a:t>Should we immediately correct young children’s misconceptions about mathematics?  Can we expect all children to solve problems in identical ways?  Should we expect all the young children in a group to “get it” at the same time?</a:t>
            </a:r>
            <a:endParaRPr lang="en-US" dirty="0"/>
          </a:p>
        </p:txBody>
      </p:sp>
    </p:spTree>
    <p:extLst>
      <p:ext uri="{BB962C8B-B14F-4D97-AF65-F5344CB8AC3E}">
        <p14:creationId xmlns:p14="http://schemas.microsoft.com/office/powerpoint/2010/main" xmlns="" val="2990109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NAEYC and NCTM 2002</a:t>
            </a:r>
            <a:endParaRPr lang="en-US" dirty="0"/>
          </a:p>
        </p:txBody>
      </p:sp>
      <p:sp>
        <p:nvSpPr>
          <p:cNvPr id="3" name="Content Placeholder 2"/>
          <p:cNvSpPr>
            <a:spLocks noGrp="1"/>
          </p:cNvSpPr>
          <p:nvPr>
            <p:ph idx="1"/>
          </p:nvPr>
        </p:nvSpPr>
        <p:spPr/>
        <p:txBody>
          <a:bodyPr/>
          <a:lstStyle/>
          <a:p>
            <a:pPr marL="0" indent="0">
              <a:buNone/>
            </a:pPr>
            <a:r>
              <a:rPr lang="en-US" dirty="0" smtClean="0"/>
              <a:t>Positive experience with using mathematics to solve problems help children to develop dispositions such as curiosity, imagination, flexibility, inventiveness, and persistence that contribute to their future success in and out of school.</a:t>
            </a:r>
            <a:endParaRPr lang="en-US" dirty="0"/>
          </a:p>
        </p:txBody>
      </p:sp>
    </p:spTree>
    <p:extLst>
      <p:ext uri="{BB962C8B-B14F-4D97-AF65-F5344CB8AC3E}">
        <p14:creationId xmlns:p14="http://schemas.microsoft.com/office/powerpoint/2010/main" xmlns="" val="162026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t>When Math Content is Most Likely to Occur</a:t>
            </a:r>
            <a:endParaRPr lang="en-US" sz="3200" dirty="0"/>
          </a:p>
        </p:txBody>
      </p:sp>
      <p:graphicFrame>
        <p:nvGraphicFramePr>
          <p:cNvPr id="19458" name="Content Placeholder 3"/>
          <p:cNvGraphicFramePr>
            <a:graphicFrameLocks noGrp="1"/>
          </p:cNvGraphicFramePr>
          <p:nvPr>
            <p:ph idx="1"/>
          </p:nvPr>
        </p:nvGraphicFramePr>
        <p:xfrm>
          <a:off x="1435100" y="1562100"/>
          <a:ext cx="7499350" cy="4572000"/>
        </p:xfrm>
        <a:graphic>
          <a:graphicData uri="http://schemas.openxmlformats.org/presentationml/2006/ole">
            <p:oleObj spid="_x0000_s19464" r:id="rId4" imgW="8791194" imgH="5358848" progId="Excel.Sheet.8">
              <p:embed/>
            </p:oleObj>
          </a:graphicData>
        </a:graphic>
      </p:graphicFrame>
      <p:sp>
        <p:nvSpPr>
          <p:cNvPr id="5" name="TextBox 1"/>
          <p:cNvSpPr txBox="1"/>
          <p:nvPr/>
        </p:nvSpPr>
        <p:spPr>
          <a:xfrm>
            <a:off x="2667000" y="4572000"/>
            <a:ext cx="1765300" cy="1533525"/>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b="1" dirty="0" smtClean="0">
                <a:effectLst>
                  <a:outerShdw blurRad="38100" dist="38100" dir="2700000" algn="tl">
                    <a:srgbClr val="000000">
                      <a:alpha val="43137"/>
                    </a:srgbClr>
                  </a:outerShdw>
                </a:effectLst>
              </a:rPr>
              <a:t>Free choice/ center time</a:t>
            </a:r>
            <a:br>
              <a:rPr lang="en-US" sz="2000" b="1" dirty="0" smtClean="0">
                <a:effectLst>
                  <a:outerShdw blurRad="38100" dist="38100" dir="2700000" algn="tl">
                    <a:srgbClr val="000000">
                      <a:alpha val="43137"/>
                    </a:srgbClr>
                  </a:outerShdw>
                </a:effectLst>
              </a:rPr>
            </a:br>
            <a:r>
              <a:rPr lang="en-US" sz="2000" b="1" dirty="0" smtClean="0">
                <a:effectLst>
                  <a:outerShdw blurRad="38100" dist="38100" dir="2700000" algn="tl">
                    <a:srgbClr val="000000">
                      <a:alpha val="43137"/>
                    </a:srgbClr>
                  </a:outerShdw>
                </a:effectLst>
              </a:rPr>
              <a:t>(30%)</a:t>
            </a:r>
            <a:endParaRPr lang="en-US" sz="2000" b="1" dirty="0">
              <a:effectLst>
                <a:outerShdw blurRad="38100" dist="38100" dir="2700000" algn="tl">
                  <a:srgbClr val="000000">
                    <a:alpha val="43137"/>
                  </a:srgbClr>
                </a:outerShdw>
              </a:effectLst>
            </a:endParaRPr>
          </a:p>
        </p:txBody>
      </p:sp>
      <p:sp>
        <p:nvSpPr>
          <p:cNvPr id="6" name="TextBox 1"/>
          <p:cNvSpPr txBox="1"/>
          <p:nvPr/>
        </p:nvSpPr>
        <p:spPr>
          <a:xfrm rot="2084468">
            <a:off x="2284413" y="3235325"/>
            <a:ext cx="2209800" cy="685800"/>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b="1" dirty="0" smtClean="0">
                <a:effectLst>
                  <a:outerShdw blurRad="38100" dist="38100" dir="2700000" algn="tl">
                    <a:srgbClr val="000000">
                      <a:alpha val="43137"/>
                    </a:srgbClr>
                  </a:outerShdw>
                </a:effectLst>
              </a:rPr>
              <a:t>Small group instruction (10%)</a:t>
            </a:r>
            <a:endParaRPr lang="en-US" sz="2000" b="1" dirty="0">
              <a:effectLst>
                <a:outerShdw blurRad="38100" dist="38100" dir="2700000" algn="tl">
                  <a:srgbClr val="000000">
                    <a:alpha val="43137"/>
                  </a:srgbClr>
                </a:outerShdw>
              </a:effectLst>
            </a:endParaRPr>
          </a:p>
        </p:txBody>
      </p:sp>
      <p:sp>
        <p:nvSpPr>
          <p:cNvPr id="7" name="TextBox 1"/>
          <p:cNvSpPr txBox="1"/>
          <p:nvPr/>
        </p:nvSpPr>
        <p:spPr>
          <a:xfrm rot="3505659">
            <a:off x="3148806" y="2702719"/>
            <a:ext cx="1814513" cy="536575"/>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b="1" dirty="0" smtClean="0">
                <a:effectLst>
                  <a:outerShdw blurRad="38100" dist="38100" dir="2700000" algn="tl">
                    <a:srgbClr val="000000">
                      <a:alpha val="43137"/>
                    </a:srgbClr>
                  </a:outerShdw>
                </a:effectLst>
              </a:rPr>
              <a:t>Other</a:t>
            </a:r>
            <a:endParaRPr lang="en-US" sz="2000" b="1" dirty="0">
              <a:effectLst>
                <a:outerShdw blurRad="38100" dist="38100" dir="2700000" algn="tl">
                  <a:srgbClr val="000000">
                    <a:alpha val="43137"/>
                  </a:srgbClr>
                </a:outerShdw>
              </a:effectLst>
            </a:endParaRPr>
          </a:p>
        </p:txBody>
      </p:sp>
      <p:sp>
        <p:nvSpPr>
          <p:cNvPr id="19463" name="TextBox 1"/>
          <p:cNvSpPr txBox="1">
            <a:spLocks noChangeArrowheads="1"/>
          </p:cNvSpPr>
          <p:nvPr/>
        </p:nvSpPr>
        <p:spPr bwMode="auto">
          <a:xfrm>
            <a:off x="6311900" y="5257800"/>
            <a:ext cx="28321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latin typeface="Calibri" pitchFamily="34" charset="0"/>
              </a:rPr>
              <a:t>Reported in</a:t>
            </a:r>
            <a:r>
              <a:rPr lang="en-US" sz="1600" i="1">
                <a:latin typeface="Calibri" pitchFamily="34" charset="0"/>
              </a:rPr>
              <a:t> Mathematics Learning in Early Childhood: Paths Toward Excellence and Equity </a:t>
            </a:r>
            <a:r>
              <a:rPr lang="en-US" sz="1600">
                <a:latin typeface="Calibri" pitchFamily="34" charset="0"/>
              </a:rPr>
              <a:t>(National Academy Press, 2009)</a:t>
            </a:r>
          </a:p>
        </p:txBody>
      </p:sp>
    </p:spTree>
    <p:extLst>
      <p:ext uri="{BB962C8B-B14F-4D97-AF65-F5344CB8AC3E}">
        <p14:creationId xmlns:p14="http://schemas.microsoft.com/office/powerpoint/2010/main" xmlns="" val="2737143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t>Math Topics Focused on in Preschool</a:t>
            </a:r>
            <a:endParaRPr lang="en-US" sz="4000" dirty="0"/>
          </a:p>
        </p:txBody>
      </p:sp>
      <p:sp>
        <p:nvSpPr>
          <p:cNvPr id="43011" name="Content Placeholder 2"/>
          <p:cNvSpPr>
            <a:spLocks noGrp="1"/>
          </p:cNvSpPr>
          <p:nvPr>
            <p:ph idx="1"/>
          </p:nvPr>
        </p:nvSpPr>
        <p:spPr/>
        <p:txBody>
          <a:bodyPr>
            <a:normAutofit/>
          </a:bodyPr>
          <a:lstStyle/>
          <a:p>
            <a:pPr eaLnBrk="1" hangingPunct="1"/>
            <a:r>
              <a:rPr lang="en-US" smtClean="0"/>
              <a:t>Counting (67%)</a:t>
            </a:r>
          </a:p>
          <a:p>
            <a:pPr eaLnBrk="1" hangingPunct="1"/>
            <a:r>
              <a:rPr lang="en-US" smtClean="0"/>
              <a:t>Sorting (60%)</a:t>
            </a:r>
          </a:p>
          <a:p>
            <a:pPr eaLnBrk="1" hangingPunct="1"/>
            <a:r>
              <a:rPr lang="en-US" smtClean="0"/>
              <a:t>Numeral recognition (51%)</a:t>
            </a:r>
          </a:p>
          <a:p>
            <a:pPr eaLnBrk="1" hangingPunct="1"/>
            <a:r>
              <a:rPr lang="en-US" smtClean="0"/>
              <a:t>Patterning (46%)</a:t>
            </a:r>
          </a:p>
          <a:p>
            <a:pPr eaLnBrk="1" hangingPunct="1"/>
            <a:r>
              <a:rPr lang="en-US" smtClean="0"/>
              <a:t>Number concepts (34%)</a:t>
            </a:r>
          </a:p>
          <a:p>
            <a:pPr eaLnBrk="1" hangingPunct="1"/>
            <a:r>
              <a:rPr lang="en-US" smtClean="0"/>
              <a:t>Spatial relations (32%)</a:t>
            </a:r>
          </a:p>
          <a:p>
            <a:pPr eaLnBrk="1" hangingPunct="1"/>
            <a:r>
              <a:rPr lang="en-US" smtClean="0"/>
              <a:t>Making shapes (16%)</a:t>
            </a:r>
          </a:p>
          <a:p>
            <a:pPr eaLnBrk="1" hangingPunct="1"/>
            <a:r>
              <a:rPr lang="en-US" smtClean="0"/>
              <a:t>Measuring (14%)</a:t>
            </a:r>
          </a:p>
        </p:txBody>
      </p:sp>
      <p:sp>
        <p:nvSpPr>
          <p:cNvPr id="43012" name="TextBox 1"/>
          <p:cNvSpPr txBox="1">
            <a:spLocks noChangeArrowheads="1"/>
          </p:cNvSpPr>
          <p:nvPr/>
        </p:nvSpPr>
        <p:spPr bwMode="auto">
          <a:xfrm>
            <a:off x="6311900" y="5257800"/>
            <a:ext cx="28321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a:latin typeface="Calibri" pitchFamily="34" charset="0"/>
              </a:rPr>
              <a:t>Reported in</a:t>
            </a:r>
            <a:r>
              <a:rPr lang="en-US" sz="1600" i="1">
                <a:latin typeface="Calibri" pitchFamily="34" charset="0"/>
              </a:rPr>
              <a:t> Mathematics Learning in Early Childhood: Paths Toward Excellence and Equity </a:t>
            </a:r>
            <a:r>
              <a:rPr lang="en-US" sz="1600">
                <a:latin typeface="Calibri" pitchFamily="34" charset="0"/>
              </a:rPr>
              <a:t>(National Academy Press, 2009)</a:t>
            </a:r>
          </a:p>
        </p:txBody>
      </p:sp>
    </p:spTree>
    <p:extLst>
      <p:ext uri="{BB962C8B-B14F-4D97-AF65-F5344CB8AC3E}">
        <p14:creationId xmlns:p14="http://schemas.microsoft.com/office/powerpoint/2010/main" xmlns="" val="3130397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Math-Related Teacher Talk </a:t>
            </a:r>
            <a:r>
              <a:rPr lang="en-US" sz="3200" dirty="0" smtClean="0"/>
              <a:t>(Preschool)</a:t>
            </a:r>
            <a:endParaRPr lang="en-US" dirty="0"/>
          </a:p>
        </p:txBody>
      </p:sp>
      <p:pic>
        <p:nvPicPr>
          <p:cNvPr id="44035" name="Picture 2" descr="http://downloads.clipart.com/21264368.jpg?t=1329770940&amp;h=517e6a217ff77c73ea0658fa8bdd8ce7&amp;u=simpsonrt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828800" y="2057400"/>
            <a:ext cx="550545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990600" y="4800600"/>
            <a:ext cx="3581400" cy="1016000"/>
          </a:xfrm>
          <a:prstGeom prst="rect">
            <a:avLst/>
          </a:prstGeom>
          <a:noFill/>
        </p:spPr>
        <p:txBody>
          <a:bodyPr>
            <a:spAutoFit/>
          </a:bodyPr>
          <a:lstStyle/>
          <a:p>
            <a:pPr algn="ctr">
              <a:buFont typeface="Arial" pitchFamily="34" charset="0"/>
              <a:buChar char="•"/>
              <a:defRPr/>
            </a:pPr>
            <a:r>
              <a:rPr lang="en-US" sz="2000" b="1" dirty="0">
                <a:effectLst>
                  <a:outerShdw blurRad="38100" dist="38100" dir="2700000" algn="tl">
                    <a:srgbClr val="000000">
                      <a:alpha val="43137"/>
                    </a:srgbClr>
                  </a:outerShdw>
                </a:effectLst>
              </a:rPr>
              <a:t>Encouragement, praise</a:t>
            </a:r>
          </a:p>
          <a:p>
            <a:pPr algn="ctr">
              <a:buFont typeface="Arial" pitchFamily="34" charset="0"/>
              <a:buChar char="•"/>
              <a:defRPr/>
            </a:pPr>
            <a:r>
              <a:rPr lang="en-US" sz="2000" b="1" dirty="0">
                <a:effectLst>
                  <a:outerShdw blurRad="38100" dist="38100" dir="2700000" algn="tl">
                    <a:srgbClr val="000000">
                      <a:alpha val="43137"/>
                    </a:srgbClr>
                  </a:outerShdw>
                </a:effectLst>
              </a:rPr>
              <a:t>Instructions</a:t>
            </a:r>
          </a:p>
          <a:p>
            <a:pPr algn="ctr">
              <a:buFont typeface="Arial" pitchFamily="34" charset="0"/>
              <a:buChar char="•"/>
              <a:defRPr/>
            </a:pPr>
            <a:r>
              <a:rPr lang="en-US" sz="2000" b="1" dirty="0">
                <a:effectLst>
                  <a:outerShdw blurRad="38100" dist="38100" dir="2700000" algn="tl">
                    <a:srgbClr val="000000">
                      <a:alpha val="43137"/>
                    </a:srgbClr>
                  </a:outerShdw>
                </a:effectLst>
              </a:rPr>
              <a:t>Closed-ended questions</a:t>
            </a:r>
          </a:p>
        </p:txBody>
      </p:sp>
      <p:sp>
        <p:nvSpPr>
          <p:cNvPr id="6" name="TextBox 5"/>
          <p:cNvSpPr txBox="1"/>
          <p:nvPr/>
        </p:nvSpPr>
        <p:spPr>
          <a:xfrm>
            <a:off x="4572000" y="3657600"/>
            <a:ext cx="3962400" cy="1323975"/>
          </a:xfrm>
          <a:prstGeom prst="rect">
            <a:avLst/>
          </a:prstGeom>
          <a:noFill/>
        </p:spPr>
        <p:txBody>
          <a:bodyPr>
            <a:spAutoFit/>
          </a:bodyPr>
          <a:lstStyle/>
          <a:p>
            <a:pPr algn="ctr">
              <a:buFont typeface="Arial" pitchFamily="34" charset="0"/>
              <a:buChar char="•"/>
              <a:defRPr/>
            </a:pPr>
            <a:r>
              <a:rPr lang="en-US" sz="2000" b="1" dirty="0">
                <a:effectLst>
                  <a:outerShdw blurRad="38100" dist="38100" dir="2700000" algn="tl">
                    <a:srgbClr val="000000">
                      <a:alpha val="43137"/>
                    </a:srgbClr>
                  </a:outerShdw>
                </a:effectLst>
              </a:rPr>
              <a:t>Scaffolding</a:t>
            </a:r>
          </a:p>
          <a:p>
            <a:pPr algn="ctr">
              <a:buFont typeface="Arial" pitchFamily="34" charset="0"/>
              <a:buChar char="•"/>
              <a:defRPr/>
            </a:pPr>
            <a:r>
              <a:rPr lang="en-US" sz="2000" b="1" dirty="0">
                <a:effectLst>
                  <a:outerShdw blurRad="38100" dist="38100" dir="2700000" algn="tl">
                    <a:srgbClr val="000000">
                      <a:alpha val="43137"/>
                    </a:srgbClr>
                  </a:outerShdw>
                </a:effectLst>
              </a:rPr>
              <a:t>Conversational/interactive</a:t>
            </a:r>
          </a:p>
          <a:p>
            <a:pPr algn="ctr">
              <a:buFont typeface="Arial" pitchFamily="34" charset="0"/>
              <a:buChar char="•"/>
              <a:defRPr/>
            </a:pPr>
            <a:r>
              <a:rPr lang="en-US" sz="2000" b="1" dirty="0">
                <a:effectLst>
                  <a:outerShdw blurRad="38100" dist="38100" dir="2700000" algn="tl">
                    <a:srgbClr val="000000">
                      <a:alpha val="43137"/>
                    </a:srgbClr>
                  </a:outerShdw>
                </a:effectLst>
              </a:rPr>
              <a:t>Focused on understanding </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&amp; problem solving</a:t>
            </a:r>
          </a:p>
        </p:txBody>
      </p:sp>
      <p:sp>
        <p:nvSpPr>
          <p:cNvPr id="44038" name="TextBox 1"/>
          <p:cNvSpPr txBox="1">
            <a:spLocks noChangeArrowheads="1"/>
          </p:cNvSpPr>
          <p:nvPr/>
        </p:nvSpPr>
        <p:spPr bwMode="auto">
          <a:xfrm>
            <a:off x="6096000" y="5791200"/>
            <a:ext cx="30480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a:latin typeface="Calibri" pitchFamily="34" charset="0"/>
              </a:rPr>
              <a:t>Reported in</a:t>
            </a:r>
            <a:r>
              <a:rPr lang="en-US" sz="1600" i="1">
                <a:latin typeface="Calibri" pitchFamily="34" charset="0"/>
              </a:rPr>
              <a:t> Mathematics Learning in Early Childhood: Paths Toward Excellence and Equity </a:t>
            </a:r>
            <a:r>
              <a:rPr lang="en-US" sz="1600">
                <a:latin typeface="Calibri" pitchFamily="34" charset="0"/>
              </a:rPr>
              <a:t>(National Academy Press, 2009)</a:t>
            </a:r>
          </a:p>
        </p:txBody>
      </p:sp>
    </p:spTree>
    <p:extLst>
      <p:ext uri="{BB962C8B-B14F-4D97-AF65-F5344CB8AC3E}">
        <p14:creationId xmlns:p14="http://schemas.microsoft.com/office/powerpoint/2010/main" xmlns="" val="1321349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t>Calendar Time Does Not Emphasize Foundational Mathematics</a:t>
            </a:r>
            <a:endParaRPr lang="en-US" sz="4000" dirty="0"/>
          </a:p>
        </p:txBody>
      </p:sp>
      <p:pic>
        <p:nvPicPr>
          <p:cNvPr id="45059" name="Content Placeholder 4" descr="calendar 3.jp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30147" y="3424151"/>
            <a:ext cx="1309255" cy="847898"/>
          </a:xfrm>
        </p:spPr>
      </p:pic>
      <p:pic>
        <p:nvPicPr>
          <p:cNvPr id="45060" name="Picture 5" descr="calendar 3.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524000"/>
            <a:ext cx="5122863" cy="332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36713" y="3657600"/>
            <a:ext cx="7507287"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1429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81000" y="101600"/>
            <a:ext cx="7924800" cy="675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95864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Within the Classroom</a:t>
            </a:r>
            <a:endParaRPr lang="en-US" dirty="0"/>
          </a:p>
        </p:txBody>
      </p:sp>
      <p:sp>
        <p:nvSpPr>
          <p:cNvPr id="3" name="TextBox 2"/>
          <p:cNvSpPr txBox="1"/>
          <p:nvPr/>
        </p:nvSpPr>
        <p:spPr>
          <a:xfrm>
            <a:off x="990600" y="1905000"/>
            <a:ext cx="7543800" cy="5047536"/>
          </a:xfrm>
          <a:prstGeom prst="rect">
            <a:avLst/>
          </a:prstGeom>
          <a:noFill/>
        </p:spPr>
        <p:txBody>
          <a:bodyPr wrap="square" rtlCol="0">
            <a:spAutoFit/>
          </a:bodyPr>
          <a:lstStyle/>
          <a:p>
            <a:r>
              <a:rPr lang="en-US" sz="2200" dirty="0" smtClean="0"/>
              <a:t>1. Enhance children’s natural interest in mathematics and their disposition to use it to make sense of their physical and social  worlds.</a:t>
            </a:r>
          </a:p>
          <a:p>
            <a:r>
              <a:rPr lang="en-US" sz="2200" dirty="0" smtClean="0"/>
              <a:t>2. Build on children’s experience and knowledge, including their family, linguistic,  cultural, and community backgrounds;  their individual approaches to learning; and their informal knowledge.</a:t>
            </a:r>
          </a:p>
          <a:p>
            <a:r>
              <a:rPr lang="en-US" sz="2200" dirty="0" smtClean="0"/>
              <a:t>3. Base mathematics curriculum and teaching  practices on knowledge of young children’s  cognitive, linguistic, physical, and social emotional development.</a:t>
            </a:r>
          </a:p>
          <a:p>
            <a:r>
              <a:rPr lang="en-US" sz="2200" dirty="0" smtClean="0"/>
              <a:t>4. Use curriculum and teaching practices that strengthen children’s problem-solving and reasoning processes as well as representing, communicating, and connecting mathematical ideas.</a:t>
            </a:r>
          </a:p>
          <a:p>
            <a:endParaRPr lang="en-US" dirty="0"/>
          </a:p>
          <a:p>
            <a:endParaRPr lang="en-US" dirty="0"/>
          </a:p>
        </p:txBody>
      </p:sp>
    </p:spTree>
    <p:extLst>
      <p:ext uri="{BB962C8B-B14F-4D97-AF65-F5344CB8AC3E}">
        <p14:creationId xmlns:p14="http://schemas.microsoft.com/office/powerpoint/2010/main" xmlns="" val="27408496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1362</TotalTime>
  <Words>1418</Words>
  <Application>Microsoft Office PowerPoint</Application>
  <PresentationFormat>On-screen Show (4:3)</PresentationFormat>
  <Paragraphs>218</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Solstice</vt:lpstr>
      <vt:lpstr>Microsoft Office Excel 97-2003 Worksheet</vt:lpstr>
      <vt:lpstr>Acrobat Document</vt:lpstr>
      <vt:lpstr>Mathematics the Preschool Way</vt:lpstr>
      <vt:lpstr>Principles of Mathematics</vt:lpstr>
      <vt:lpstr>When it comes to math, what do children need to know?</vt:lpstr>
      <vt:lpstr>When Math Content is Most Likely to Occur</vt:lpstr>
      <vt:lpstr>Math Topics Focused on in Preschool</vt:lpstr>
      <vt:lpstr>Math-Related Teacher Talk (Preschool)</vt:lpstr>
      <vt:lpstr>Calendar Time Does Not Emphasize Foundational Mathematics</vt:lpstr>
      <vt:lpstr>Slide 8</vt:lpstr>
      <vt:lpstr>Recommendations Within the Classroom</vt:lpstr>
      <vt:lpstr>Recommendations Continued</vt:lpstr>
      <vt:lpstr>Recommendations</vt:lpstr>
      <vt:lpstr>Recommendations</vt:lpstr>
      <vt:lpstr>Taking A Closer Look</vt:lpstr>
      <vt:lpstr>Slide 14</vt:lpstr>
      <vt:lpstr>Slide 15</vt:lpstr>
      <vt:lpstr>Slide 16</vt:lpstr>
      <vt:lpstr>Slide 17</vt:lpstr>
      <vt:lpstr>Slide 18</vt:lpstr>
      <vt:lpstr>Slide 19</vt:lpstr>
      <vt:lpstr>Slide 20</vt:lpstr>
      <vt:lpstr>Slide 21</vt:lpstr>
      <vt:lpstr>Slide 22</vt:lpstr>
      <vt:lpstr>Slide 23</vt:lpstr>
      <vt:lpstr>Slide 24</vt:lpstr>
      <vt:lpstr>Concrete Pictorial Abstract Method</vt:lpstr>
      <vt:lpstr>Bridging: Problem Solving in Mathematics</vt:lpstr>
      <vt:lpstr>Intentional Mathematics Teaching Strategies</vt:lpstr>
      <vt:lpstr>Intentional Mathematics Teaching Strategies</vt:lpstr>
      <vt:lpstr>Intentional Mathematics Teaching Strategies</vt:lpstr>
      <vt:lpstr>Intentional Mathematics Teaching Strategies</vt:lpstr>
      <vt:lpstr>Intentional Mathematics Teaching Strategies</vt:lpstr>
      <vt:lpstr>Quote</vt:lpstr>
      <vt:lpstr>NAEYC and NCTM 2002</vt:lpstr>
    </vt:vector>
  </TitlesOfParts>
  <Company>Murray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in the Preschool</dc:title>
  <dc:creator>ggierhart</dc:creator>
  <cp:lastModifiedBy>cwesterf</cp:lastModifiedBy>
  <cp:revision>19</cp:revision>
  <dcterms:created xsi:type="dcterms:W3CDTF">2012-06-09T03:11:52Z</dcterms:created>
  <dcterms:modified xsi:type="dcterms:W3CDTF">2012-07-24T15:55:17Z</dcterms:modified>
</cp:coreProperties>
</file>