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7"/>
  </p:notesMasterIdLst>
  <p:handoutMasterIdLst>
    <p:handoutMasterId r:id="rId78"/>
  </p:handoutMasterIdLst>
  <p:sldIdLst>
    <p:sldId id="257" r:id="rId3"/>
    <p:sldId id="401" r:id="rId4"/>
    <p:sldId id="279" r:id="rId5"/>
    <p:sldId id="280" r:id="rId6"/>
    <p:sldId id="258" r:id="rId7"/>
    <p:sldId id="282" r:id="rId8"/>
    <p:sldId id="403" r:id="rId9"/>
    <p:sldId id="388" r:id="rId10"/>
    <p:sldId id="269" r:id="rId11"/>
    <p:sldId id="283" r:id="rId12"/>
    <p:sldId id="387" r:id="rId13"/>
    <p:sldId id="281" r:id="rId14"/>
    <p:sldId id="270" r:id="rId15"/>
    <p:sldId id="285" r:id="rId16"/>
    <p:sldId id="286" r:id="rId17"/>
    <p:sldId id="287" r:id="rId18"/>
    <p:sldId id="288" r:id="rId19"/>
    <p:sldId id="271" r:id="rId20"/>
    <p:sldId id="272" r:id="rId21"/>
    <p:sldId id="289" r:id="rId22"/>
    <p:sldId id="290" r:id="rId23"/>
    <p:sldId id="273" r:id="rId24"/>
    <p:sldId id="291" r:id="rId25"/>
    <p:sldId id="404" r:id="rId26"/>
    <p:sldId id="380" r:id="rId27"/>
    <p:sldId id="292" r:id="rId28"/>
    <p:sldId id="274" r:id="rId29"/>
    <p:sldId id="293" r:id="rId30"/>
    <p:sldId id="294" r:id="rId31"/>
    <p:sldId id="295" r:id="rId32"/>
    <p:sldId id="379" r:id="rId33"/>
    <p:sldId id="405" r:id="rId34"/>
    <p:sldId id="406" r:id="rId35"/>
    <p:sldId id="296" r:id="rId36"/>
    <p:sldId id="407" r:id="rId37"/>
    <p:sldId id="389" r:id="rId38"/>
    <p:sldId id="390" r:id="rId39"/>
    <p:sldId id="297" r:id="rId40"/>
    <p:sldId id="298" r:id="rId41"/>
    <p:sldId id="299" r:id="rId42"/>
    <p:sldId id="300" r:id="rId43"/>
    <p:sldId id="301" r:id="rId44"/>
    <p:sldId id="381" r:id="rId45"/>
    <p:sldId id="408" r:id="rId46"/>
    <p:sldId id="391" r:id="rId47"/>
    <p:sldId id="393" r:id="rId48"/>
    <p:sldId id="394" r:id="rId49"/>
    <p:sldId id="302" r:id="rId50"/>
    <p:sldId id="305" r:id="rId51"/>
    <p:sldId id="392" r:id="rId52"/>
    <p:sldId id="306" r:id="rId53"/>
    <p:sldId id="311" r:id="rId54"/>
    <p:sldId id="314" r:id="rId55"/>
    <p:sldId id="409" r:id="rId56"/>
    <p:sldId id="303" r:id="rId57"/>
    <p:sldId id="307" r:id="rId58"/>
    <p:sldId id="308" r:id="rId59"/>
    <p:sldId id="312" r:id="rId60"/>
    <p:sldId id="315" r:id="rId61"/>
    <p:sldId id="410" r:id="rId62"/>
    <p:sldId id="304" r:id="rId63"/>
    <p:sldId id="309" r:id="rId64"/>
    <p:sldId id="310" r:id="rId65"/>
    <p:sldId id="313" r:id="rId66"/>
    <p:sldId id="316" r:id="rId67"/>
    <p:sldId id="411" r:id="rId68"/>
    <p:sldId id="402" r:id="rId69"/>
    <p:sldId id="317" r:id="rId70"/>
    <p:sldId id="319" r:id="rId71"/>
    <p:sldId id="318" r:id="rId72"/>
    <p:sldId id="320" r:id="rId73"/>
    <p:sldId id="322" r:id="rId74"/>
    <p:sldId id="323" r:id="rId75"/>
    <p:sldId id="412" r:id="rId7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785" autoAdjust="0"/>
  </p:normalViewPr>
  <p:slideViewPr>
    <p:cSldViewPr>
      <p:cViewPr>
        <p:scale>
          <a:sx n="70" d="100"/>
          <a:sy n="70" d="100"/>
        </p:scale>
        <p:origin x="-126"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FBE2AAA-2CC7-4F9C-A8C6-8B9F2A3E9EF0}" type="datetimeFigureOut">
              <a:rPr lang="en-US" smtClean="0"/>
              <a:pPr/>
              <a:t>9/4/2013</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50AD62A-9EE1-43E3-A7E5-D268F71DF3EB}" type="slidenum">
              <a:rPr lang="en-US" smtClean="0"/>
              <a:pPr/>
              <a:t>‹#›</a:t>
            </a:fld>
            <a:endParaRPr lang="en-US"/>
          </a:p>
        </p:txBody>
      </p:sp>
    </p:spTree>
    <p:extLst>
      <p:ext uri="{BB962C8B-B14F-4D97-AF65-F5344CB8AC3E}">
        <p14:creationId xmlns=""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B37ADBA-1AC7-4CD6-8AFF-4E8087BA5487}" type="datetimeFigureOut">
              <a:rPr lang="en-US" smtClean="0"/>
              <a:pPr/>
              <a:t>9/4/2013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534C2EF-8A97-4DAF-B099-E567883644D6}" type="slidenum">
              <a:rPr lang="en-US" smtClean="0"/>
              <a:pPr/>
              <a:t>‹#›</a:t>
            </a:fld>
            <a:endParaRPr lang="en-US"/>
          </a:p>
        </p:txBody>
      </p:sp>
    </p:spTree>
    <p:extLst>
      <p:ext uri="{BB962C8B-B14F-4D97-AF65-F5344CB8AC3E}">
        <p14:creationId xmlns=""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 to the page</a:t>
            </a:r>
            <a:r>
              <a:rPr lang="en-US" baseline="0" dirty="0" smtClean="0"/>
              <a:t> _____ in your booklet.</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a:t>
            </a:r>
            <a:r>
              <a:rPr lang="en-US" baseline="0" dirty="0" smtClean="0"/>
              <a:t> page ______  </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FC16A0-6609-4D95-9850-FB64369B8621}"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 to page _____.</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61</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62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63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64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65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67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69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70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71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72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73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 xmlns:p14="http://schemas.microsoft.com/office/powerpoint/2010/main" val="4154451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 xmlns:p14="http://schemas.microsoft.com/office/powerpoint/2010/main" val="2037772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1017792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 xmlns:p14="http://schemas.microsoft.com/office/powerpoint/2010/main" val="8646726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 xmlns:p14="http://schemas.microsoft.com/office/powerpoint/2010/main" val="14432610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 xmlns:p14="http://schemas.microsoft.com/office/powerpoint/2010/main" val="3926244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 xmlns:p14="http://schemas.microsoft.com/office/powerpoint/2010/main" val="10357397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2279508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 xmlns:p14="http://schemas.microsoft.com/office/powerpoint/2010/main" val="1625302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pPr/>
              <a:t>9/4/2013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 xmlns:p14="http://schemas.microsoft.com/office/powerpoint/2010/main" val="29000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pPr/>
              <a:t>9/4/2013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 xmlns:p14="http://schemas.microsoft.com/office/powerpoint/2010/main" val="6450255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pPr/>
              <a:t>9/4/2013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 xmlns:p14="http://schemas.microsoft.com/office/powerpoint/2010/main" val="35800713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 xmlns:p14="http://schemas.microsoft.com/office/powerpoint/2010/main" val="8073542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 xmlns:p14="http://schemas.microsoft.com/office/powerpoint/2010/main" val="6513188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9/4/2013</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pinterest.com/leishashigenaga/classroom-schedule-routines/" TargetMode="External"/><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hyperlink" Target="http://www.sharingkindergarten.com/2012/08/first-week-back.html"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3" Type="http://schemas.openxmlformats.org/officeDocument/2006/relationships/hyperlink" Target="http://www.online-stopwatch.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7.wmf"/><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7.wmf"/><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36.xml.rels><?xml version="1.0" encoding="UTF-8" standalone="yes"?>
<Relationships xmlns="http://schemas.openxmlformats.org/package/2006/relationships"><Relationship Id="rId3" Type="http://schemas.openxmlformats.org/officeDocument/2006/relationships/hyperlink" Target="http://www.online-stopwatch.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hyperlink" Target="http://dcpschriswesterfield.weebly.com/pbis-activity-survey.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5.wmf"/><Relationship Id="rId7"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7.wmf"/><Relationship Id="rId4" Type="http://schemas.openxmlformats.org/officeDocument/2006/relationships/image" Target="../media/image26.wmf"/></Relationships>
</file>

<file path=ppt/slides/_rels/slide45.xml.rels><?xml version="1.0" encoding="UTF-8" standalone="yes"?>
<Relationships xmlns="http://schemas.openxmlformats.org/package/2006/relationships"><Relationship Id="rId3" Type="http://schemas.openxmlformats.org/officeDocument/2006/relationships/hyperlink" Target="http://www.online-stopwatch.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qy_mIEnnlF4"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67.xml.rels><?xml version="1.0" encoding="UTF-8" standalone="yes"?>
<Relationships xmlns="http://schemas.openxmlformats.org/package/2006/relationships"><Relationship Id="rId3" Type="http://schemas.openxmlformats.org/officeDocument/2006/relationships/hyperlink" Target="http://www.online-stopwatch.co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5.wmf"/><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8.xml.rels><?xml version="1.0" encoding="UTF-8" standalone="yes"?>
<Relationships xmlns="http://schemas.openxmlformats.org/package/2006/relationships"><Relationship Id="rId3" Type="http://schemas.openxmlformats.org/officeDocument/2006/relationships/hyperlink" Target="http://www.online-stopwatch.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mic Sans MS" pitchFamily="66" charset="0"/>
              </a:rPr>
              <a:t>PBIS in The Kindergarten Setting</a:t>
            </a:r>
            <a:endParaRPr lang="en-US" dirty="0">
              <a:latin typeface="Comic Sans MS" pitchFamily="66" charset="0"/>
            </a:endParaRPr>
          </a:p>
        </p:txBody>
      </p:sp>
      <p:sp>
        <p:nvSpPr>
          <p:cNvPr id="3" name="Subtitle 2"/>
          <p:cNvSpPr>
            <a:spLocks noGrp="1"/>
          </p:cNvSpPr>
          <p:nvPr>
            <p:ph type="subTitle" idx="1"/>
          </p:nvPr>
        </p:nvSpPr>
        <p:spPr/>
        <p:txBody>
          <a:bodyPr/>
          <a:lstStyle/>
          <a:p>
            <a:r>
              <a:rPr lang="en-US" dirty="0" smtClean="0">
                <a:latin typeface="Comic Sans MS" pitchFamily="66" charset="0"/>
              </a:rPr>
              <a:t>Creating Positive and Productive Early Childhood Environments</a:t>
            </a:r>
            <a:endParaRPr lang="en-US" dirty="0">
              <a:latin typeface="Comic Sans MS" pitchFamily="66" charset="0"/>
            </a:endParaRPr>
          </a:p>
        </p:txBody>
      </p:sp>
    </p:spTree>
    <p:extLst>
      <p:ext uri="{BB962C8B-B14F-4D97-AF65-F5344CB8AC3E}">
        <p14:creationId xmlns="" xmlns:p14="http://schemas.microsoft.com/office/powerpoint/2010/main" val="2798047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6">
                    <a:tint val="1000"/>
                  </a:schemeClr>
                </a:solidFill>
              </a:rPr>
              <a:t>PBIS	</a:t>
            </a:r>
            <a:endParaRPr lang="en-US" dirty="0">
              <a:solidFill>
                <a:schemeClr val="accent6">
                  <a:tint val="1000"/>
                </a:schemeClr>
              </a:solidFill>
            </a:endParaRPr>
          </a:p>
        </p:txBody>
      </p:sp>
      <p:sp>
        <p:nvSpPr>
          <p:cNvPr id="19459" name="Content Placeholder 2"/>
          <p:cNvSpPr>
            <a:spLocks noGrp="1"/>
          </p:cNvSpPr>
          <p:nvPr>
            <p:ph idx="1"/>
          </p:nvPr>
        </p:nvSpPr>
        <p:spPr/>
        <p:txBody>
          <a:bodyPr/>
          <a:lstStyle/>
          <a:p>
            <a:pPr eaLnBrk="1" hangingPunct="1"/>
            <a:r>
              <a:rPr lang="en-US" sz="3200" b="1" smtClean="0"/>
              <a:t>Positive Behavior Interventions and Supports</a:t>
            </a:r>
          </a:p>
          <a:p>
            <a:pPr lvl="1" eaLnBrk="1" hangingPunct="1"/>
            <a:r>
              <a:rPr lang="en-US" sz="2800" b="1" smtClean="0"/>
              <a:t>Behavior RtI </a:t>
            </a:r>
          </a:p>
        </p:txBody>
      </p:sp>
      <p:pic>
        <p:nvPicPr>
          <p:cNvPr id="19460"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roth\AppData\Local\Microsoft\Windows\Temporary Internet Files\Content.Outlook\RDKKSL3H\Intervention Triangle.jpg"/>
          <p:cNvPicPr>
            <a:picLocks noChangeAspect="1" noChangeArrowheads="1"/>
          </p:cNvPicPr>
          <p:nvPr/>
        </p:nvPicPr>
        <p:blipFill>
          <a:blip r:embed="rId3" cstate="print"/>
          <a:srcRect/>
          <a:stretch>
            <a:fillRect/>
          </a:stretch>
        </p:blipFill>
        <p:spPr bwMode="auto">
          <a:xfrm>
            <a:off x="1676400" y="0"/>
            <a:ext cx="7924800" cy="669851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Universal Interventions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Meets the needs of ALL students</a:t>
            </a:r>
          </a:p>
          <a:p>
            <a:r>
              <a:rPr lang="en-US" dirty="0" smtClean="0">
                <a:latin typeface="Comic Sans MS" pitchFamily="66" charset="0"/>
              </a:rPr>
              <a:t>Reduces the number of Targeted and Intensive students</a:t>
            </a:r>
          </a:p>
          <a:p>
            <a:r>
              <a:rPr lang="en-US" dirty="0" smtClean="0">
                <a:latin typeface="Comic Sans MS" pitchFamily="66" charset="0"/>
              </a:rPr>
              <a:t>Often the basis of effective intensive interventions</a:t>
            </a:r>
          </a:p>
          <a:p>
            <a:r>
              <a:rPr lang="en-US" dirty="0" smtClean="0">
                <a:latin typeface="Comic Sans MS" pitchFamily="66" charset="0"/>
              </a:rPr>
              <a:t>WARNING!!!!  DOES NOT ELIMINATE INTENSIVE STUDENT MISBEHAVIORS!</a:t>
            </a:r>
          </a:p>
          <a:p>
            <a:endParaRPr lang="en-US"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126"/>
            <a:ext cx="9753600" cy="625474"/>
          </a:xfrm>
        </p:spPr>
        <p:txBody>
          <a:bodyPr/>
          <a:lstStyle/>
          <a:p>
            <a:r>
              <a:rPr lang="en-US" dirty="0" smtClean="0">
                <a:latin typeface="Comic Sans MS" pitchFamily="66" charset="0"/>
              </a:rPr>
              <a:t>Universal Interventions:  Classroom Management</a:t>
            </a:r>
            <a:endParaRPr lang="en-US" dirty="0">
              <a:latin typeface="Comic Sans MS" pitchFamily="66" charset="0"/>
            </a:endParaRPr>
          </a:p>
        </p:txBody>
      </p:sp>
      <p:sp>
        <p:nvSpPr>
          <p:cNvPr id="5" name="Content Placeholder 4"/>
          <p:cNvSpPr>
            <a:spLocks noGrp="1"/>
          </p:cNvSpPr>
          <p:nvPr>
            <p:ph idx="1"/>
          </p:nvPr>
        </p:nvSpPr>
        <p:spPr>
          <a:xfrm>
            <a:off x="1143000" y="1143000"/>
            <a:ext cx="9525000" cy="4953000"/>
          </a:xfrm>
        </p:spPr>
        <p:txBody>
          <a:bodyPr>
            <a:normAutofit/>
          </a:bodyPr>
          <a:lstStyle/>
          <a:p>
            <a:pPr>
              <a:buNone/>
            </a:pPr>
            <a:r>
              <a:rPr lang="en-US" sz="2400" dirty="0" smtClean="0">
                <a:solidFill>
                  <a:srgbClr val="FF0000"/>
                </a:solidFill>
                <a:latin typeface="Comic Sans MS" pitchFamily="66" charset="0"/>
              </a:rPr>
              <a:t>5 Critical Features of Classroom Management</a:t>
            </a:r>
          </a:p>
          <a:p>
            <a:pPr marL="457200" indent="-457200">
              <a:buFont typeface="Tw Cen MT" pitchFamily="34" charset="0"/>
              <a:buAutoNum type="arabicPeriod"/>
            </a:pPr>
            <a:r>
              <a:rPr lang="en-US" sz="2400" b="1" dirty="0" smtClean="0">
                <a:latin typeface="Comic Sans MS" pitchFamily="66" charset="0"/>
              </a:rPr>
              <a:t>Maximize structure in your classroom.</a:t>
            </a:r>
          </a:p>
          <a:p>
            <a:pPr marL="457200" indent="-457200">
              <a:buFont typeface="Tw Cen MT" pitchFamily="34" charset="0"/>
              <a:buAutoNum type="arabicPeriod"/>
            </a:pPr>
            <a:r>
              <a:rPr lang="en-US" sz="2400" b="1" dirty="0" smtClean="0">
                <a:latin typeface="Comic Sans MS" pitchFamily="66" charset="0"/>
              </a:rPr>
              <a:t>Post, Teach, Review, Monitor, and Reinforce a small number of positively stated expectations.</a:t>
            </a:r>
          </a:p>
          <a:p>
            <a:pPr marL="457200" indent="-457200">
              <a:buFont typeface="Tw Cen MT" pitchFamily="34" charset="0"/>
              <a:buAutoNum type="arabicPeriod"/>
            </a:pPr>
            <a:r>
              <a:rPr lang="en-US" sz="2400" b="1" dirty="0" smtClean="0">
                <a:latin typeface="Comic Sans MS" pitchFamily="66" charset="0"/>
              </a:rPr>
              <a:t>Actively engage students in observable ways.</a:t>
            </a:r>
          </a:p>
          <a:p>
            <a:pPr marL="457200" indent="-457200">
              <a:buFont typeface="Tw Cen MT" pitchFamily="34" charset="0"/>
              <a:buAutoNum type="arabicPeriod"/>
            </a:pPr>
            <a:r>
              <a:rPr lang="en-US" sz="2400" b="1" dirty="0" smtClean="0">
                <a:latin typeface="Comic Sans MS" pitchFamily="66" charset="0"/>
              </a:rPr>
              <a:t>Establish a continuum of strategies to acknowledge appropriate behavior.</a:t>
            </a:r>
          </a:p>
          <a:p>
            <a:pPr marL="457200" indent="-457200">
              <a:buFont typeface="Tw Cen MT" pitchFamily="34" charset="0"/>
              <a:buAutoNum type="arabicPeriod"/>
            </a:pPr>
            <a:r>
              <a:rPr lang="en-US" sz="2400" b="1" dirty="0" smtClean="0">
                <a:latin typeface="Comic Sans MS" pitchFamily="66" charset="0"/>
              </a:rPr>
              <a:t>Establish a continuum of strategies to respond to inappropriate behavior.</a:t>
            </a:r>
            <a:endParaRPr lang="en-US" sz="2400" dirty="0" smtClean="0">
              <a:latin typeface="Comic Sans MS" pitchFamily="66" charset="0"/>
            </a:endParaRPr>
          </a:p>
          <a:p>
            <a:pPr marL="457200" indent="-457200">
              <a:buNone/>
            </a:pPr>
            <a:endParaRPr lang="en-US" sz="2400" dirty="0"/>
          </a:p>
        </p:txBody>
      </p:sp>
    </p:spTree>
    <p:extLst>
      <p:ext uri="{BB962C8B-B14F-4D97-AF65-F5344CB8AC3E}">
        <p14:creationId xmlns="" xmlns:p14="http://schemas.microsoft.com/office/powerpoint/2010/main" val="1359999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10972800" cy="792162"/>
          </a:xfrm>
        </p:spPr>
        <p:txBody>
          <a:bodyPr/>
          <a:lstStyle/>
          <a:p>
            <a:r>
              <a:rPr lang="en-US" dirty="0" smtClean="0"/>
              <a:t>Example: Voice Level Chart</a:t>
            </a:r>
            <a:endParaRPr lang="en-US" dirty="0"/>
          </a:p>
        </p:txBody>
      </p:sp>
      <p:pic>
        <p:nvPicPr>
          <p:cNvPr id="2050" name="Picture 2" descr="C:\Users\rroth\AppData\Local\Microsoft\Windows\Temporary Internet Files\Content.Outlook\RDKKSL3H\photo (2).JPG"/>
          <p:cNvPicPr>
            <a:picLocks noGrp="1" noChangeAspect="1" noChangeArrowheads="1"/>
          </p:cNvPicPr>
          <p:nvPr>
            <p:ph idx="1"/>
          </p:nvPr>
        </p:nvPicPr>
        <p:blipFill>
          <a:blip r:embed="rId3" cstate="print"/>
          <a:srcRect/>
          <a:stretch>
            <a:fillRect/>
          </a:stretch>
        </p:blipFill>
        <p:spPr bwMode="auto">
          <a:xfrm rot="5400000">
            <a:off x="5333999" y="0"/>
            <a:ext cx="6858000" cy="6858001"/>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9829800" cy="701674"/>
          </a:xfrm>
        </p:spPr>
        <p:txBody>
          <a:bodyPr/>
          <a:lstStyle/>
          <a:p>
            <a:r>
              <a:rPr lang="en-US" dirty="0" smtClean="0"/>
              <a:t>Example: Exit Slip</a:t>
            </a:r>
            <a:endParaRPr lang="en-US" dirty="0"/>
          </a:p>
        </p:txBody>
      </p:sp>
      <p:pic>
        <p:nvPicPr>
          <p:cNvPr id="2" name="Picture 2"/>
          <p:cNvPicPr>
            <a:picLocks noGrp="1" noChangeAspect="1" noChangeArrowheads="1"/>
          </p:cNvPicPr>
          <p:nvPr>
            <p:ph idx="1"/>
          </p:nvPr>
        </p:nvPicPr>
        <p:blipFill>
          <a:blip r:embed="rId3" cstate="print"/>
          <a:srcRect/>
          <a:stretch>
            <a:fillRect/>
          </a:stretch>
        </p:blipFill>
        <p:spPr bwMode="auto">
          <a:xfrm>
            <a:off x="0" y="1143000"/>
            <a:ext cx="12192000" cy="5715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0"/>
          <a:ext cx="11277597" cy="5620306"/>
        </p:xfrm>
        <a:graphic>
          <a:graphicData uri="http://schemas.openxmlformats.org/drawingml/2006/table">
            <a:tbl>
              <a:tblPr/>
              <a:tblGrid>
                <a:gridCol w="2255209"/>
                <a:gridCol w="2255209"/>
                <a:gridCol w="2255209"/>
                <a:gridCol w="2255985"/>
                <a:gridCol w="2255985"/>
              </a:tblGrid>
              <a:tr h="1507744">
                <a:tc rowSpan="2">
                  <a:txBody>
                    <a:bodyPr/>
                    <a:lstStyle/>
                    <a:p>
                      <a:pPr marL="0" marR="0" algn="l">
                        <a:lnSpc>
                          <a:spcPct val="115000"/>
                        </a:lnSpc>
                        <a:spcBef>
                          <a:spcPts val="0"/>
                        </a:spcBef>
                        <a:spcAft>
                          <a:spcPts val="0"/>
                        </a:spcAft>
                      </a:pPr>
                      <a:endParaRPr lang="en-US" sz="2000" dirty="0">
                        <a:latin typeface="Calibri"/>
                        <a:ea typeface="Calibri"/>
                        <a:cs typeface="Times New Roman"/>
                      </a:endParaRPr>
                    </a:p>
                    <a:p>
                      <a:pPr marL="0" marR="0" algn="ctr">
                        <a:lnSpc>
                          <a:spcPct val="115000"/>
                        </a:lnSpc>
                        <a:spcBef>
                          <a:spcPts val="0"/>
                        </a:spcBef>
                        <a:spcAft>
                          <a:spcPts val="0"/>
                        </a:spcAft>
                      </a:pPr>
                      <a:r>
                        <a:rPr lang="en-US" sz="2000" dirty="0">
                          <a:latin typeface="Calibri"/>
                          <a:ea typeface="Calibri"/>
                          <a:cs typeface="Times New Roman"/>
                        </a:rPr>
                        <a:t>Area of Focus</a:t>
                      </a: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endParaRPr lang="en-US" sz="3200" dirty="0">
                        <a:latin typeface="Calibri"/>
                        <a:ea typeface="Calibri"/>
                        <a:cs typeface="Times New Roman"/>
                      </a:endParaRPr>
                    </a:p>
                    <a:p>
                      <a:pPr marL="0" marR="0" algn="ctr">
                        <a:lnSpc>
                          <a:spcPct val="115000"/>
                        </a:lnSpc>
                        <a:spcBef>
                          <a:spcPts val="0"/>
                        </a:spcBef>
                        <a:spcAft>
                          <a:spcPts val="1000"/>
                        </a:spcAft>
                      </a:pPr>
                      <a:r>
                        <a:rPr lang="en-US" sz="3200" b="1" dirty="0">
                          <a:latin typeface="Calibri"/>
                          <a:ea typeface="Calibri"/>
                          <a:cs typeface="Times New Roman"/>
                        </a:rPr>
                        <a:t>Behavior Matrix for Early Learners</a:t>
                      </a:r>
                    </a:p>
                    <a:p>
                      <a:pPr algn="l"/>
                      <a:r>
                        <a:rPr lang="en-US" sz="700" b="1" dirty="0">
                          <a:latin typeface="Calibri"/>
                          <a:ea typeface="Times New Roman"/>
                          <a:cs typeface="Times New Roman"/>
                        </a:rPr>
                        <a:t>School Wide Rules/Expectations</a:t>
                      </a:r>
                      <a:r>
                        <a:rPr lang="en-US" sz="700" dirty="0">
                          <a:latin typeface="Calibri"/>
                          <a:ea typeface="Times New Roman"/>
                          <a:cs typeface="Times New Roman"/>
                        </a:rPr>
                        <a:t> </a:t>
                      </a: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70374">
                <a:tc vMerge="1">
                  <a:txBody>
                    <a:bodyPr/>
                    <a:lstStyle/>
                    <a:p>
                      <a:endParaRPr lang="en-US"/>
                    </a:p>
                  </a:txBody>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Be</a:t>
                      </a:r>
                      <a:r>
                        <a:rPr lang="en-US" sz="2400" baseline="0" dirty="0" smtClean="0">
                          <a:latin typeface="Calibri"/>
                          <a:ea typeface="Calibri"/>
                          <a:cs typeface="Times New Roman"/>
                        </a:rPr>
                        <a:t> Safe</a:t>
                      </a:r>
                      <a:endParaRPr lang="en-US" sz="2400" dirty="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Be a Learner</a:t>
                      </a:r>
                      <a:endParaRPr lang="en-US" sz="2400" dirty="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Be a Friend</a:t>
                      </a:r>
                      <a:endParaRPr lang="en-US" sz="2400" dirty="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6429">
                <a:tc>
                  <a:txBody>
                    <a:bodyPr/>
                    <a:lstStyle/>
                    <a:p>
                      <a:pPr marL="0" marR="0" algn="l">
                        <a:lnSpc>
                          <a:spcPct val="115000"/>
                        </a:lnSpc>
                        <a:spcBef>
                          <a:spcPts val="0"/>
                        </a:spcBef>
                        <a:spcAft>
                          <a:spcPts val="0"/>
                        </a:spcAft>
                      </a:pPr>
                      <a:r>
                        <a:rPr lang="en-US" sz="2000" dirty="0">
                          <a:latin typeface="Calibri"/>
                          <a:ea typeface="Calibri"/>
                          <a:cs typeface="Times New Roman"/>
                        </a:rPr>
                        <a:t>Hallway/Walking around the school</a:t>
                      </a: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marL="0" marR="0" algn="l">
                        <a:lnSpc>
                          <a:spcPct val="115000"/>
                        </a:lnSpc>
                        <a:spcBef>
                          <a:spcPts val="0"/>
                        </a:spcBef>
                        <a:spcAft>
                          <a:spcPts val="0"/>
                        </a:spcAft>
                      </a:pPr>
                      <a:r>
                        <a:rPr lang="en-US" sz="2000" dirty="0">
                          <a:latin typeface="Calibri"/>
                          <a:ea typeface="Calibri"/>
                          <a:cs typeface="Times New Roman"/>
                        </a:rPr>
                        <a:t>Whole Group (circle time, carpet time, etc.)</a:t>
                      </a: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dirty="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309">
                <a:tc>
                  <a:txBody>
                    <a:bodyPr/>
                    <a:lstStyle/>
                    <a:p>
                      <a:pPr marL="0" marR="0" algn="l">
                        <a:lnSpc>
                          <a:spcPct val="115000"/>
                        </a:lnSpc>
                        <a:spcBef>
                          <a:spcPts val="0"/>
                        </a:spcBef>
                        <a:spcAft>
                          <a:spcPts val="0"/>
                        </a:spcAft>
                      </a:pPr>
                      <a:r>
                        <a:rPr lang="en-US" sz="2000" dirty="0">
                          <a:latin typeface="Calibri"/>
                          <a:ea typeface="Calibri"/>
                          <a:cs typeface="Times New Roman"/>
                        </a:rPr>
                        <a:t>Small Group (centers, stations, etc.)</a:t>
                      </a: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dirty="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Text Box 2"/>
          <p:cNvSpPr txBox="1">
            <a:spLocks noChangeArrowheads="1"/>
          </p:cNvSpPr>
          <p:nvPr/>
        </p:nvSpPr>
        <p:spPr bwMode="auto">
          <a:xfrm>
            <a:off x="833968" y="-787400"/>
            <a:ext cx="4881033" cy="514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701674"/>
          </a:xfrm>
        </p:spPr>
        <p:txBody>
          <a:bodyPr/>
          <a:lstStyle/>
          <a:p>
            <a:r>
              <a:rPr lang="en-US" dirty="0" smtClean="0">
                <a:latin typeface="Comic Sans MS" pitchFamily="66" charset="0"/>
              </a:rPr>
              <a:t>What The Research Says:  Classroom Management</a:t>
            </a:r>
            <a:endParaRPr lang="en-US" dirty="0">
              <a:latin typeface="Comic Sans MS" pitchFamily="66" charset="0"/>
            </a:endParaRPr>
          </a:p>
        </p:txBody>
      </p:sp>
      <p:sp>
        <p:nvSpPr>
          <p:cNvPr id="3" name="Content Placeholder 2"/>
          <p:cNvSpPr>
            <a:spLocks noGrp="1"/>
          </p:cNvSpPr>
          <p:nvPr>
            <p:ph idx="1"/>
          </p:nvPr>
        </p:nvSpPr>
        <p:spPr>
          <a:xfrm>
            <a:off x="762000" y="1828800"/>
            <a:ext cx="11125200" cy="3733800"/>
          </a:xfrm>
        </p:spPr>
        <p:txBody>
          <a:bodyPr/>
          <a:lstStyle/>
          <a:p>
            <a:pPr marL="457200" indent="-457200">
              <a:buFont typeface="+mj-lt"/>
              <a:buAutoNum type="arabicPeriod"/>
            </a:pPr>
            <a:r>
              <a:rPr lang="en-US" dirty="0" smtClean="0">
                <a:latin typeface="Comic Sans MS" pitchFamily="66" charset="0"/>
              </a:rPr>
              <a:t>Vision – When you know where each child in your room is developmentally, and where you are headed, you will be more successful in guiding children to success.</a:t>
            </a:r>
          </a:p>
          <a:p>
            <a:pPr marL="457200" indent="-457200">
              <a:buFont typeface="+mj-lt"/>
              <a:buAutoNum type="arabicPeriod"/>
            </a:pPr>
            <a:r>
              <a:rPr lang="en-US" dirty="0" smtClean="0">
                <a:latin typeface="Comic Sans MS" pitchFamily="66" charset="0"/>
              </a:rPr>
              <a:t>Organization – When you have well-organized routines and procedures for your classroom, you motivate children to participate, become engaged, and do their best.  </a:t>
            </a:r>
          </a:p>
          <a:p>
            <a:pPr marL="457200" indent="-457200">
              <a:buFont typeface="+mj-lt"/>
              <a:buAutoNum type="arabicPeriod"/>
            </a:pPr>
            <a:r>
              <a:rPr lang="en-US" dirty="0" smtClean="0">
                <a:latin typeface="Comic Sans MS" pitchFamily="66" charset="0"/>
              </a:rPr>
              <a:t>Expectations - When your expectations are clear, students never have to guess how you expect them to behave.</a:t>
            </a:r>
          </a:p>
          <a:p>
            <a:pPr marL="457200" indent="-457200">
              <a:buFont typeface="+mj-lt"/>
              <a:buAutoNum type="arabicPeriod"/>
            </a:pPr>
            <a:r>
              <a:rPr lang="en-US" dirty="0" smtClean="0">
                <a:latin typeface="Comic Sans MS" pitchFamily="66" charset="0"/>
              </a:rPr>
              <a:t>Correcting Misbehaviors – When you treat a child’s misbehavior as an instructional opportunity, you give the child an opportunity to learn from their mistakes.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The DCPS Classroom Management Checklist</a:t>
            </a:r>
            <a:endParaRPr lang="en-US" dirty="0">
              <a:latin typeface="Comic Sans MS" pitchFamily="66" charset="0"/>
            </a:endParaRPr>
          </a:p>
        </p:txBody>
      </p:sp>
      <p:sp>
        <p:nvSpPr>
          <p:cNvPr id="7" name="Content Placeholder 6"/>
          <p:cNvSpPr>
            <a:spLocks noGrp="1"/>
          </p:cNvSpPr>
          <p:nvPr>
            <p:ph idx="1"/>
          </p:nvPr>
        </p:nvSpPr>
        <p:spPr/>
        <p:txBody>
          <a:bodyPr>
            <a:noAutofit/>
          </a:bodyPr>
          <a:lstStyle/>
          <a:p>
            <a:r>
              <a:rPr lang="en-US" sz="2800" dirty="0" smtClean="0">
                <a:latin typeface="Comic Sans MS" pitchFamily="66" charset="0"/>
              </a:rPr>
              <a:t>Classroom Structure and Predictability</a:t>
            </a:r>
          </a:p>
          <a:p>
            <a:r>
              <a:rPr lang="en-US" sz="2800" dirty="0" smtClean="0">
                <a:latin typeface="Comic Sans MS" pitchFamily="66" charset="0"/>
              </a:rPr>
              <a:t>Implementation of Strategies</a:t>
            </a:r>
          </a:p>
          <a:p>
            <a:r>
              <a:rPr lang="en-US" sz="2800" dirty="0" smtClean="0">
                <a:latin typeface="Comic Sans MS" pitchFamily="66" charset="0"/>
              </a:rPr>
              <a:t>Engagement</a:t>
            </a:r>
          </a:p>
          <a:p>
            <a:r>
              <a:rPr lang="en-US" sz="2800" dirty="0" smtClean="0">
                <a:latin typeface="Comic Sans MS" pitchFamily="66" charset="0"/>
              </a:rPr>
              <a:t>Strategies to Respond to Appropriate Behaviors</a:t>
            </a:r>
          </a:p>
          <a:p>
            <a:r>
              <a:rPr lang="en-US" sz="2800" dirty="0" smtClean="0">
                <a:latin typeface="Comic Sans MS" pitchFamily="66" charset="0"/>
              </a:rPr>
              <a:t>Strategies to respond to Inappropriate Behaviors</a:t>
            </a:r>
          </a:p>
          <a:p>
            <a:r>
              <a:rPr lang="en-US" sz="2800" dirty="0" smtClean="0">
                <a:latin typeface="Comic Sans MS" pitchFamily="66" charset="0"/>
              </a:rPr>
              <a:t>Task Design</a:t>
            </a:r>
            <a:endParaRPr lang="en-US" sz="2800" dirty="0">
              <a:latin typeface="Comic Sans MS" pitchFamily="66" charset="0"/>
            </a:endParaRPr>
          </a:p>
        </p:txBody>
      </p:sp>
    </p:spTree>
    <p:extLst>
      <p:ext uri="{BB962C8B-B14F-4D97-AF65-F5344CB8AC3E}">
        <p14:creationId xmlns="" xmlns:p14="http://schemas.microsoft.com/office/powerpoint/2010/main" val="14577399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Structure and Predictability</a:t>
            </a:r>
            <a:endParaRPr lang="en-US"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r>
              <a:rPr lang="en-US" sz="2800" dirty="0" smtClean="0">
                <a:latin typeface="Comic Sans MS" pitchFamily="66" charset="0"/>
              </a:rPr>
              <a:t>Daily Schedule – Arrange your daily schedule so that it maximizes your instructional time and responsible behavior and minimizes wasted time and irresponsible behavior</a:t>
            </a:r>
          </a:p>
          <a:p>
            <a:r>
              <a:rPr lang="en-US" sz="2800" dirty="0" smtClean="0">
                <a:latin typeface="Comic Sans MS" pitchFamily="66" charset="0"/>
              </a:rPr>
              <a:t>Why this works:</a:t>
            </a:r>
          </a:p>
          <a:p>
            <a:pPr lvl="1"/>
            <a:r>
              <a:rPr lang="en-US" sz="2800" dirty="0" smtClean="0">
                <a:latin typeface="Comic Sans MS" pitchFamily="66" charset="0"/>
              </a:rPr>
              <a:t>Student Engagement</a:t>
            </a:r>
          </a:p>
          <a:p>
            <a:pPr lvl="1"/>
            <a:r>
              <a:rPr lang="en-US" sz="2800" dirty="0" smtClean="0">
                <a:latin typeface="Comic Sans MS" pitchFamily="66" charset="0"/>
              </a:rPr>
              <a:t>Student Sustained Attention</a:t>
            </a:r>
          </a:p>
          <a:p>
            <a:pPr lvl="1"/>
            <a:r>
              <a:rPr lang="en-US" sz="2800" dirty="0" smtClean="0">
                <a:latin typeface="Comic Sans MS" pitchFamily="66" charset="0"/>
              </a:rPr>
              <a:t>Student Visual Model</a:t>
            </a:r>
            <a:endParaRPr lang="en-US" dirty="0">
              <a:latin typeface="Comic Sans MS" pitchFamily="66" charset="0"/>
            </a:endParaRPr>
          </a:p>
        </p:txBody>
      </p:sp>
    </p:spTree>
    <p:extLst>
      <p:ext uri="{BB962C8B-B14F-4D97-AF65-F5344CB8AC3E}">
        <p14:creationId xmlns="" xmlns:p14="http://schemas.microsoft.com/office/powerpoint/2010/main" val="30935724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Comic Sans MS" pitchFamily="66" charset="0"/>
              </a:rPr>
              <a:t>Norms</a:t>
            </a:r>
            <a:endParaRPr lang="en-US">
              <a:latin typeface="Comic Sans MS" pitchFamily="66" charset="0"/>
            </a:endParaRPr>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Steps for Developing a Daily Schedule</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400" dirty="0" smtClean="0">
                <a:latin typeface="Comic Sans MS" pitchFamily="66" charset="0"/>
              </a:rPr>
              <a:t>Determine the set routines/activities over which you have no control (i.e. arrival, lunch, departure)</a:t>
            </a:r>
          </a:p>
          <a:p>
            <a:pPr marL="457200" indent="-457200">
              <a:buFont typeface="+mj-lt"/>
              <a:buAutoNum type="arabicPeriod"/>
            </a:pPr>
            <a:r>
              <a:rPr lang="en-US" sz="2400" dirty="0" smtClean="0">
                <a:latin typeface="Comic Sans MS" pitchFamily="66" charset="0"/>
              </a:rPr>
              <a:t>Place these activities in order of the time of day each occurs.  Then look at filling in all of the gaps in the schedule with activities you consider priorities (i.e. center time, small group, class meeting)</a:t>
            </a:r>
          </a:p>
          <a:p>
            <a:pPr marL="457200" indent="-457200">
              <a:buFont typeface="+mj-lt"/>
              <a:buAutoNum type="arabicPeriod"/>
            </a:pPr>
            <a:r>
              <a:rPr lang="en-US" sz="2400" dirty="0" smtClean="0">
                <a:latin typeface="Comic Sans MS" pitchFamily="66" charset="0"/>
              </a:rPr>
              <a:t>Have lower priority activities handy as time permits.</a:t>
            </a:r>
          </a:p>
          <a:p>
            <a:pPr marL="457200" indent="-457200">
              <a:buFont typeface="+mj-lt"/>
              <a:buAutoNum type="arabicPeriod"/>
            </a:pPr>
            <a:r>
              <a:rPr lang="en-US" sz="2400" dirty="0" smtClean="0">
                <a:latin typeface="Comic Sans MS" pitchFamily="66" charset="0"/>
              </a:rPr>
              <a:t>Implement schedule and use it to manage transitions and eliminate down time.  </a:t>
            </a:r>
            <a:endParaRPr lang="en-US" sz="24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Daily Schedule Tips	</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latin typeface="Comic Sans MS" pitchFamily="66" charset="0"/>
              </a:rPr>
              <a:t>Make sure you have a reasonable BALANCE among the types of activities (i.e. teacher-directed/child-initiated, quiet/active, independent, etc.) used within and across the activities.</a:t>
            </a:r>
          </a:p>
          <a:p>
            <a:pPr marL="457200" indent="-457200">
              <a:buFont typeface="+mj-lt"/>
              <a:buAutoNum type="arabicPeriod"/>
            </a:pPr>
            <a:r>
              <a:rPr lang="en-US" dirty="0" smtClean="0">
                <a:latin typeface="Comic Sans MS" pitchFamily="66" charset="0"/>
              </a:rPr>
              <a:t>Within each learning activity, avoid any one type of task to run overly long.</a:t>
            </a:r>
          </a:p>
          <a:p>
            <a:pPr marL="457200" indent="-457200">
              <a:buFont typeface="+mj-lt"/>
              <a:buAutoNum type="arabicPeriod"/>
            </a:pPr>
            <a:r>
              <a:rPr lang="en-US" dirty="0" smtClean="0">
                <a:latin typeface="Comic Sans MS" pitchFamily="66" charset="0"/>
              </a:rPr>
              <a:t>Immediately following a gross motor activity, use a quiet and less stimulating activity.</a:t>
            </a:r>
          </a:p>
          <a:p>
            <a:pPr marL="457200" indent="-457200">
              <a:buFont typeface="+mj-lt"/>
              <a:buAutoNum type="arabicPeriod"/>
            </a:pPr>
            <a:r>
              <a:rPr lang="en-US" dirty="0" smtClean="0">
                <a:latin typeface="Comic Sans MS" pitchFamily="66" charset="0"/>
              </a:rPr>
              <a:t>Plan for engaged time during arrival, meal time, and departure.</a:t>
            </a:r>
            <a:endParaRPr lang="en-US"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Daily Schedule Examples</a:t>
            </a:r>
            <a:endParaRPr lang="en-US" dirty="0">
              <a:latin typeface="Comic Sans MS" pitchFamily="66" charset="0"/>
            </a:endParaRPr>
          </a:p>
        </p:txBody>
      </p:sp>
      <p:pic>
        <p:nvPicPr>
          <p:cNvPr id="19458" name="Picture 2" descr="Morning routine- must do this."/>
          <p:cNvPicPr>
            <a:picLocks noChangeAspect="1" noChangeArrowheads="1"/>
          </p:cNvPicPr>
          <p:nvPr/>
        </p:nvPicPr>
        <p:blipFill>
          <a:blip r:embed="rId3" cstate="print"/>
          <a:srcRect/>
          <a:stretch>
            <a:fillRect/>
          </a:stretch>
        </p:blipFill>
        <p:spPr bwMode="auto">
          <a:xfrm>
            <a:off x="304800" y="2590800"/>
            <a:ext cx="1809750" cy="4078311"/>
          </a:xfrm>
          <a:prstGeom prst="rect">
            <a:avLst/>
          </a:prstGeom>
          <a:noFill/>
        </p:spPr>
      </p:pic>
      <p:pic>
        <p:nvPicPr>
          <p:cNvPr id="19460" name="Picture 4" descr="Little Miss Kindergarten - Lessons from the Little Red Schoolhouse!:  Binder Easel."/>
          <p:cNvPicPr>
            <a:picLocks noChangeAspect="1" noChangeArrowheads="1"/>
          </p:cNvPicPr>
          <p:nvPr/>
        </p:nvPicPr>
        <p:blipFill>
          <a:blip r:embed="rId4" cstate="print"/>
          <a:srcRect/>
          <a:stretch>
            <a:fillRect/>
          </a:stretch>
        </p:blipFill>
        <p:spPr bwMode="auto">
          <a:xfrm>
            <a:off x="8839200" y="381000"/>
            <a:ext cx="3048000" cy="2286001"/>
          </a:xfrm>
          <a:prstGeom prst="rect">
            <a:avLst/>
          </a:prstGeom>
          <a:noFill/>
        </p:spPr>
      </p:pic>
      <p:pic>
        <p:nvPicPr>
          <p:cNvPr id="19462" name="Picture 6" descr="FREE schedule cards from Cara Carroll.  LOVE them- huge variety">
            <a:hlinkClick r:id="rId5"/>
          </p:cNvPr>
          <p:cNvPicPr>
            <a:picLocks noChangeAspect="1" noChangeArrowheads="1"/>
          </p:cNvPicPr>
          <p:nvPr/>
        </p:nvPicPr>
        <p:blipFill>
          <a:blip r:embed="rId6" cstate="print"/>
          <a:srcRect/>
          <a:stretch>
            <a:fillRect/>
          </a:stretch>
        </p:blipFill>
        <p:spPr bwMode="auto">
          <a:xfrm>
            <a:off x="6400800" y="228600"/>
            <a:ext cx="2228850" cy="6096001"/>
          </a:xfrm>
          <a:prstGeom prst="rect">
            <a:avLst/>
          </a:prstGeom>
          <a:noFill/>
        </p:spPr>
      </p:pic>
      <p:pic>
        <p:nvPicPr>
          <p:cNvPr id="19464" name="Picture 8" descr="Daily Schedule"/>
          <p:cNvPicPr>
            <a:picLocks noChangeAspect="1" noChangeArrowheads="1"/>
          </p:cNvPicPr>
          <p:nvPr/>
        </p:nvPicPr>
        <p:blipFill>
          <a:blip r:embed="rId7" cstate="print"/>
          <a:srcRect/>
          <a:stretch>
            <a:fillRect/>
          </a:stretch>
        </p:blipFill>
        <p:spPr bwMode="auto">
          <a:xfrm>
            <a:off x="9276360" y="2971800"/>
            <a:ext cx="2915640" cy="3886200"/>
          </a:xfrm>
          <a:prstGeom prst="rect">
            <a:avLst/>
          </a:prstGeom>
          <a:noFill/>
        </p:spPr>
      </p:pic>
      <p:sp>
        <p:nvSpPr>
          <p:cNvPr id="9" name="Rectangle 8"/>
          <p:cNvSpPr/>
          <p:nvPr/>
        </p:nvSpPr>
        <p:spPr>
          <a:xfrm>
            <a:off x="228600" y="1524000"/>
            <a:ext cx="6096000" cy="923330"/>
          </a:xfrm>
          <a:prstGeom prst="rect">
            <a:avLst/>
          </a:prstGeom>
        </p:spPr>
        <p:txBody>
          <a:bodyPr>
            <a:spAutoFit/>
          </a:bodyPr>
          <a:lstStyle/>
          <a:p>
            <a:r>
              <a:rPr lang="en-US" dirty="0" smtClean="0">
                <a:hlinkClick r:id="rId8"/>
              </a:rPr>
              <a:t>http://pinterest.com/leishashigenaga/classroom-schedule-routines/</a:t>
            </a:r>
            <a:endParaRPr lang="en-US" dirty="0" smtClean="0"/>
          </a:p>
          <a:p>
            <a:endParaRPr lang="en-US" dirty="0"/>
          </a:p>
        </p:txBody>
      </p:sp>
      <p:pic>
        <p:nvPicPr>
          <p:cNvPr id="19468" name="Picture 12" descr="Super cute, schedule cards...free download!"/>
          <p:cNvPicPr>
            <a:picLocks noChangeAspect="1" noChangeArrowheads="1"/>
          </p:cNvPicPr>
          <p:nvPr/>
        </p:nvPicPr>
        <p:blipFill>
          <a:blip r:embed="rId9" cstate="print"/>
          <a:srcRect/>
          <a:stretch>
            <a:fillRect/>
          </a:stretch>
        </p:blipFill>
        <p:spPr bwMode="auto">
          <a:xfrm>
            <a:off x="2743200" y="2133600"/>
            <a:ext cx="2809875" cy="4143376"/>
          </a:xfrm>
          <a:prstGeom prst="rect">
            <a:avLst/>
          </a:prstGeom>
          <a:noFill/>
        </p:spPr>
      </p:pic>
    </p:spTree>
    <p:extLst>
      <p:ext uri="{BB962C8B-B14F-4D97-AF65-F5344CB8AC3E}">
        <p14:creationId xmlns="" xmlns:p14="http://schemas.microsoft.com/office/powerpoint/2010/main" val="18750106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Activity 2</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omic Sans MS" pitchFamily="66" charset="0"/>
              </a:rPr>
              <a:t>Work with your colleagues to discuss your daily schedule</a:t>
            </a:r>
          </a:p>
          <a:p>
            <a:r>
              <a:rPr lang="en-US" sz="2800" dirty="0" smtClean="0">
                <a:latin typeface="Comic Sans MS" pitchFamily="66" charset="0"/>
              </a:rPr>
              <a:t>Note how you will DEVELOP or MODIFY your daily schedule to make it work better for you</a:t>
            </a:r>
          </a:p>
          <a:p>
            <a:r>
              <a:rPr lang="en-US" sz="2800" dirty="0" smtClean="0">
                <a:latin typeface="Comic Sans MS" pitchFamily="66" charset="0"/>
              </a:rPr>
              <a:t>If your daily schedule is working well, look at the resources provided to you to see if you can identify examples that will help you to improve how you implement your daily schedule.</a:t>
            </a:r>
            <a:endParaRPr lang="en-US" sz="28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mn-lt"/>
              </a:rPr>
              <a:t>MAC – Group Activity</a:t>
            </a:r>
            <a:endParaRPr lang="en-US" dirty="0">
              <a:latin typeface="+mn-lt"/>
            </a:endParaRPr>
          </a:p>
        </p:txBody>
      </p:sp>
      <p:pic>
        <p:nvPicPr>
          <p:cNvPr id="1026" name="Picture 2" descr="C:\Users\rroth\AppData\Local\Microsoft\Windows\Temporary Internet Files\Content.IE5\UVX5N290\MC900334096[1].wmf"/>
          <p:cNvPicPr>
            <a:picLocks noGrp="1" noChangeAspect="1" noChangeArrowheads="1"/>
          </p:cNvPicPr>
          <p:nvPr>
            <p:ph idx="1"/>
          </p:nvPr>
        </p:nvPicPr>
        <p:blipFill>
          <a:blip r:embed="rId2" cstate="print"/>
          <a:srcRect/>
          <a:stretch>
            <a:fillRect/>
          </a:stretch>
        </p:blipFill>
        <p:spPr bwMode="auto">
          <a:xfrm>
            <a:off x="9855201" y="1"/>
            <a:ext cx="2027529" cy="1816913"/>
          </a:xfrm>
          <a:prstGeom prst="rect">
            <a:avLst/>
          </a:prstGeom>
          <a:noFill/>
        </p:spPr>
      </p:pic>
      <p:sp>
        <p:nvSpPr>
          <p:cNvPr id="16" name="Rounded Rectangle 15"/>
          <p:cNvSpPr/>
          <p:nvPr/>
        </p:nvSpPr>
        <p:spPr>
          <a:xfrm>
            <a:off x="711200" y="16764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 y="3429000"/>
            <a:ext cx="375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51054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83200" y="1676400"/>
            <a:ext cx="558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83200" y="3352800"/>
            <a:ext cx="5689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5105400"/>
            <a:ext cx="599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828800"/>
            <a:ext cx="3149600" cy="523220"/>
          </a:xfrm>
          <a:prstGeom prst="rect">
            <a:avLst/>
          </a:prstGeom>
          <a:noFill/>
        </p:spPr>
        <p:txBody>
          <a:bodyPr wrap="square" rtlCol="0">
            <a:spAutoFit/>
          </a:bodyPr>
          <a:lstStyle/>
          <a:p>
            <a:r>
              <a:rPr lang="en-US" sz="2800" b="1" dirty="0" smtClean="0">
                <a:solidFill>
                  <a:schemeClr val="bg1"/>
                </a:solidFill>
              </a:rPr>
              <a:t>Movement</a:t>
            </a:r>
            <a:endParaRPr lang="en-US" sz="2800" b="1" dirty="0">
              <a:solidFill>
                <a:schemeClr val="bg1"/>
              </a:solidFill>
            </a:endParaRPr>
          </a:p>
        </p:txBody>
      </p:sp>
      <p:sp>
        <p:nvSpPr>
          <p:cNvPr id="23" name="TextBox 22"/>
          <p:cNvSpPr txBox="1"/>
          <p:nvPr/>
        </p:nvSpPr>
        <p:spPr>
          <a:xfrm>
            <a:off x="914400" y="3581400"/>
            <a:ext cx="3251200" cy="523220"/>
          </a:xfrm>
          <a:prstGeom prst="rect">
            <a:avLst/>
          </a:prstGeom>
          <a:noFill/>
        </p:spPr>
        <p:txBody>
          <a:bodyPr wrap="square" rtlCol="0">
            <a:spAutoFit/>
          </a:bodyPr>
          <a:lstStyle/>
          <a:p>
            <a:r>
              <a:rPr lang="en-US" sz="2800" b="1" dirty="0" smtClean="0">
                <a:solidFill>
                  <a:schemeClr val="bg1"/>
                </a:solidFill>
              </a:rPr>
              <a:t>Activity</a:t>
            </a:r>
            <a:endParaRPr lang="en-US" sz="2800" b="1" dirty="0">
              <a:solidFill>
                <a:schemeClr val="bg1"/>
              </a:solidFill>
            </a:endParaRPr>
          </a:p>
        </p:txBody>
      </p:sp>
      <p:sp>
        <p:nvSpPr>
          <p:cNvPr id="24" name="TextBox 23"/>
          <p:cNvSpPr txBox="1"/>
          <p:nvPr/>
        </p:nvSpPr>
        <p:spPr>
          <a:xfrm>
            <a:off x="914400" y="5334000"/>
            <a:ext cx="3352800" cy="523220"/>
          </a:xfrm>
          <a:prstGeom prst="rect">
            <a:avLst/>
          </a:prstGeom>
          <a:noFill/>
        </p:spPr>
        <p:txBody>
          <a:bodyPr wrap="square" rtlCol="0">
            <a:spAutoFit/>
          </a:bodyPr>
          <a:lstStyle/>
          <a:p>
            <a:r>
              <a:rPr lang="en-US" sz="2800" b="1" dirty="0" smtClean="0">
                <a:solidFill>
                  <a:schemeClr val="bg1"/>
                </a:solidFill>
              </a:rPr>
              <a:t>Conversation</a:t>
            </a:r>
            <a:endParaRPr lang="en-US" sz="2800" b="1" dirty="0">
              <a:solidFill>
                <a:schemeClr val="bg1"/>
              </a:solidFill>
            </a:endParaRPr>
          </a:p>
        </p:txBody>
      </p:sp>
      <p:pic>
        <p:nvPicPr>
          <p:cNvPr id="1030" name="Picture 6" descr="C:\Users\rroth\AppData\Local\Microsoft\Windows\Temporary Internet Files\Content.IE5\U9ET0VW3\MC900441752[1].png"/>
          <p:cNvPicPr>
            <a:picLocks noChangeAspect="1" noChangeArrowheads="1"/>
          </p:cNvPicPr>
          <p:nvPr/>
        </p:nvPicPr>
        <p:blipFill>
          <a:blip r:embed="rId3" cstate="print"/>
          <a:srcRect/>
          <a:stretch>
            <a:fillRect/>
          </a:stretch>
        </p:blipFill>
        <p:spPr bwMode="auto">
          <a:xfrm>
            <a:off x="5689600" y="1600200"/>
            <a:ext cx="1422400" cy="1066800"/>
          </a:xfrm>
          <a:prstGeom prst="rect">
            <a:avLst/>
          </a:prstGeom>
          <a:noFill/>
        </p:spPr>
      </p:pic>
      <p:pic>
        <p:nvPicPr>
          <p:cNvPr id="1031" name="Picture 7" descr="C:\Users\rroth\AppData\Local\Microsoft\Windows\Temporary Internet Files\Content.IE5\3RFCRU1K\MC900320170[1].wmf"/>
          <p:cNvPicPr>
            <a:picLocks noChangeAspect="1" noChangeArrowheads="1"/>
          </p:cNvPicPr>
          <p:nvPr/>
        </p:nvPicPr>
        <p:blipFill>
          <a:blip r:embed="rId4" cstate="print"/>
          <a:srcRect/>
          <a:stretch>
            <a:fillRect/>
          </a:stretch>
        </p:blipFill>
        <p:spPr bwMode="auto">
          <a:xfrm>
            <a:off x="7721600" y="1600201"/>
            <a:ext cx="1409965" cy="1221943"/>
          </a:xfrm>
          <a:prstGeom prst="rect">
            <a:avLst/>
          </a:prstGeom>
          <a:noFill/>
        </p:spPr>
      </p:pic>
      <p:pic>
        <p:nvPicPr>
          <p:cNvPr id="2051" name="Picture 3" descr="C:\Users\rroth\AppData\Local\Microsoft\Windows\Temporary Internet Files\Content.IE5\8J6OKFIC\MC900197662[1].wmf"/>
          <p:cNvPicPr>
            <a:picLocks noChangeAspect="1" noChangeArrowheads="1"/>
          </p:cNvPicPr>
          <p:nvPr/>
        </p:nvPicPr>
        <p:blipFill>
          <a:blip r:embed="rId5" cstate="print"/>
          <a:srcRect/>
          <a:stretch>
            <a:fillRect/>
          </a:stretch>
        </p:blipFill>
        <p:spPr bwMode="auto">
          <a:xfrm>
            <a:off x="6908801" y="3276600"/>
            <a:ext cx="1321889" cy="998144"/>
          </a:xfrm>
          <a:prstGeom prst="rect">
            <a:avLst/>
          </a:prstGeom>
          <a:noFill/>
        </p:spPr>
      </p:pic>
      <p:pic>
        <p:nvPicPr>
          <p:cNvPr id="2052" name="Picture 4" descr="C:\Users\rroth\AppData\Local\Microsoft\Windows\Temporary Internet Files\Content.IE5\3RFCRU1K\MC900088954[1].wmf"/>
          <p:cNvPicPr>
            <a:picLocks noChangeAspect="1" noChangeArrowheads="1"/>
          </p:cNvPicPr>
          <p:nvPr/>
        </p:nvPicPr>
        <p:blipFill>
          <a:blip r:embed="rId6" cstate="print"/>
          <a:srcRect/>
          <a:stretch>
            <a:fillRect/>
          </a:stretch>
        </p:blipFill>
        <p:spPr bwMode="auto">
          <a:xfrm>
            <a:off x="5892800" y="5029201"/>
            <a:ext cx="1895043" cy="1174667"/>
          </a:xfrm>
          <a:prstGeom prst="rect">
            <a:avLst/>
          </a:prstGeom>
          <a:noFill/>
        </p:spPr>
      </p:pic>
      <p:sp>
        <p:nvSpPr>
          <p:cNvPr id="25" name="TextBox 24"/>
          <p:cNvSpPr txBox="1"/>
          <p:nvPr/>
        </p:nvSpPr>
        <p:spPr>
          <a:xfrm>
            <a:off x="8331200" y="5257800"/>
            <a:ext cx="2743200" cy="523220"/>
          </a:xfrm>
          <a:prstGeom prst="rect">
            <a:avLst/>
          </a:prstGeom>
          <a:noFill/>
        </p:spPr>
        <p:txBody>
          <a:bodyPr wrap="square" rtlCol="0">
            <a:spAutoFit/>
          </a:bodyPr>
          <a:lstStyle/>
          <a:p>
            <a:r>
              <a:rPr lang="en-US" sz="2800" b="1" dirty="0" smtClean="0">
                <a:solidFill>
                  <a:schemeClr val="bg1"/>
                </a:solidFill>
              </a:rPr>
              <a:t>Level 2</a:t>
            </a:r>
            <a:endParaRPr lang="en-US" sz="2800" b="1" dirty="0">
              <a:solidFill>
                <a:schemeClr val="bg1"/>
              </a:solidFil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Time your activities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hlinkClick r:id="rId3"/>
              </a:rPr>
              <a:t>www.online-stopwatch.com</a:t>
            </a:r>
            <a:endParaRPr lang="en-US" u="sng"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625474"/>
          </a:xfrm>
        </p:spPr>
        <p:txBody>
          <a:bodyPr/>
          <a:lstStyle/>
          <a:p>
            <a:r>
              <a:rPr lang="en-US" dirty="0" smtClean="0">
                <a:latin typeface="Comic Sans MS" pitchFamily="66" charset="0"/>
              </a:rPr>
              <a:t>Implementation of Strategies</a:t>
            </a:r>
            <a:endParaRPr lang="en-US" dirty="0">
              <a:latin typeface="Comic Sans MS" pitchFamily="66" charset="0"/>
            </a:endParaRPr>
          </a:p>
        </p:txBody>
      </p:sp>
      <p:sp>
        <p:nvSpPr>
          <p:cNvPr id="3" name="Content Placeholder 2"/>
          <p:cNvSpPr>
            <a:spLocks noGrp="1"/>
          </p:cNvSpPr>
          <p:nvPr>
            <p:ph idx="1"/>
          </p:nvPr>
        </p:nvSpPr>
        <p:spPr>
          <a:xfrm>
            <a:off x="1447800" y="1143000"/>
            <a:ext cx="9144000" cy="4648200"/>
          </a:xfrm>
        </p:spPr>
        <p:txBody>
          <a:bodyPr>
            <a:normAutofit lnSpcReduction="10000"/>
          </a:bodyPr>
          <a:lstStyle/>
          <a:p>
            <a:r>
              <a:rPr lang="en-US" sz="2800" dirty="0" smtClean="0">
                <a:latin typeface="Comic Sans MS" pitchFamily="66" charset="0"/>
              </a:rPr>
              <a:t>Teaching Expectations –  When you take time to explicitly teach behaviors to students, you dramatically reduce misbehaviors. </a:t>
            </a:r>
          </a:p>
          <a:p>
            <a:r>
              <a:rPr lang="en-US" sz="2800" dirty="0" smtClean="0">
                <a:latin typeface="Comic Sans MS" pitchFamily="66" charset="0"/>
              </a:rPr>
              <a:t>Why This Works -  </a:t>
            </a:r>
          </a:p>
          <a:p>
            <a:pPr lvl="1"/>
            <a:r>
              <a:rPr lang="en-US" sz="2800" dirty="0" smtClean="0">
                <a:latin typeface="Comic Sans MS" pitchFamily="66" charset="0"/>
              </a:rPr>
              <a:t>If the expected behaviors are not taught, students have to guess at how to behave.</a:t>
            </a:r>
          </a:p>
          <a:p>
            <a:pPr lvl="1"/>
            <a:r>
              <a:rPr lang="en-US" sz="2800" dirty="0" smtClean="0">
                <a:latin typeface="Comic Sans MS" pitchFamily="66" charset="0"/>
              </a:rPr>
              <a:t>What students NEED to know:</a:t>
            </a:r>
          </a:p>
          <a:p>
            <a:pPr lvl="2"/>
            <a:r>
              <a:rPr lang="en-US" sz="2800" dirty="0" smtClean="0">
                <a:latin typeface="Comic Sans MS" pitchFamily="66" charset="0"/>
              </a:rPr>
              <a:t>What are we doing?</a:t>
            </a:r>
          </a:p>
          <a:p>
            <a:pPr lvl="2"/>
            <a:r>
              <a:rPr lang="en-US" sz="2800" dirty="0" smtClean="0">
                <a:latin typeface="Comic Sans MS" pitchFamily="66" charset="0"/>
              </a:rPr>
              <a:t>Where should I be?</a:t>
            </a:r>
          </a:p>
          <a:p>
            <a:pPr lvl="2"/>
            <a:r>
              <a:rPr lang="en-US" sz="2800" dirty="0" smtClean="0">
                <a:latin typeface="Comic Sans MS" pitchFamily="66" charset="0"/>
              </a:rPr>
              <a:t>Can I talk?</a:t>
            </a:r>
          </a:p>
          <a:p>
            <a:pPr lvl="3"/>
            <a:endParaRPr lang="en-US"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Steps for Developing Expectations</a:t>
            </a:r>
            <a:endParaRPr lang="en-US" dirty="0">
              <a:latin typeface="Comic Sans MS" pitchFamily="66" charset="0"/>
            </a:endParaRP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latin typeface="Comic Sans MS" pitchFamily="66" charset="0"/>
              </a:rPr>
              <a:t>Clearly define for yourself what you expect for all students for each activity.</a:t>
            </a:r>
          </a:p>
          <a:p>
            <a:pPr marL="457200" indent="-457200">
              <a:buFont typeface="+mj-lt"/>
              <a:buAutoNum type="arabicPeriod"/>
            </a:pPr>
            <a:r>
              <a:rPr lang="en-US" sz="2800" dirty="0" smtClean="0">
                <a:latin typeface="Comic Sans MS" pitchFamily="66" charset="0"/>
              </a:rPr>
              <a:t>Determine how you will communicate your expectations to students:  Visually and Orally</a:t>
            </a:r>
          </a:p>
          <a:p>
            <a:pPr marL="457200" indent="-457200">
              <a:buFont typeface="+mj-lt"/>
              <a:buAutoNum type="arabicPeriod"/>
            </a:pPr>
            <a:r>
              <a:rPr lang="en-US" sz="2800" dirty="0" smtClean="0">
                <a:latin typeface="Comic Sans MS" pitchFamily="66" charset="0"/>
              </a:rPr>
              <a:t>Teach your students your expectations.  (Use Mastery Instruction)</a:t>
            </a:r>
          </a:p>
          <a:p>
            <a:pPr marL="457200" indent="-457200">
              <a:buFont typeface="+mj-lt"/>
              <a:buAutoNum type="arabicPeriod"/>
            </a:pPr>
            <a:r>
              <a:rPr lang="en-US" sz="2800" dirty="0" smtClean="0">
                <a:latin typeface="Comic Sans MS" pitchFamily="66" charset="0"/>
              </a:rPr>
              <a:t>Provide feedback and celebrations.</a:t>
            </a:r>
          </a:p>
        </p:txBody>
      </p:sp>
    </p:spTree>
    <p:extLst>
      <p:ext uri="{BB962C8B-B14F-4D97-AF65-F5344CB8AC3E}">
        <p14:creationId xmlns="" xmlns:p14="http://schemas.microsoft.com/office/powerpoint/2010/main" val="30329478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omic Sans MS" pitchFamily="66" charset="0"/>
              </a:rPr>
              <a:t>Expectations Tips</a:t>
            </a:r>
            <a:endParaRPr lang="en-US" dirty="0">
              <a:latin typeface="Comic Sans MS" pitchFamily="66" charset="0"/>
            </a:endParaRPr>
          </a:p>
        </p:txBody>
      </p:sp>
      <p:sp>
        <p:nvSpPr>
          <p:cNvPr id="5" name="Content Placeholder 4"/>
          <p:cNvSpPr>
            <a:spLocks noGrp="1"/>
          </p:cNvSpPr>
          <p:nvPr>
            <p:ph idx="1"/>
          </p:nvPr>
        </p:nvSpPr>
        <p:spPr/>
        <p:txBody>
          <a:bodyPr>
            <a:normAutofit/>
          </a:bodyPr>
          <a:lstStyle/>
          <a:p>
            <a:r>
              <a:rPr lang="en-US" sz="2800" dirty="0" smtClean="0">
                <a:latin typeface="Comic Sans MS" pitchFamily="66" charset="0"/>
              </a:rPr>
              <a:t>Prepare Expectations for:</a:t>
            </a:r>
          </a:p>
          <a:p>
            <a:pPr lvl="1"/>
            <a:r>
              <a:rPr lang="en-US" sz="2800" dirty="0" smtClean="0">
                <a:latin typeface="Comic Sans MS" pitchFamily="66" charset="0"/>
              </a:rPr>
              <a:t>Classroom Activities (Centers, Calendar, Reading, etc)</a:t>
            </a:r>
          </a:p>
          <a:p>
            <a:pPr lvl="1"/>
            <a:r>
              <a:rPr lang="en-US" sz="2800" dirty="0" smtClean="0">
                <a:latin typeface="Comic Sans MS" pitchFamily="66" charset="0"/>
              </a:rPr>
              <a:t>Common Areas (lunchroom, playground, bus, etc)</a:t>
            </a:r>
          </a:p>
          <a:p>
            <a:pPr lvl="1"/>
            <a:r>
              <a:rPr lang="en-US" sz="2800" dirty="0" smtClean="0">
                <a:latin typeface="Comic Sans MS" pitchFamily="66" charset="0"/>
              </a:rPr>
              <a:t>Transitions (within the classroom as well as between settings)</a:t>
            </a:r>
          </a:p>
          <a:p>
            <a:pPr lvl="1"/>
            <a:r>
              <a:rPr lang="en-US" sz="2800" dirty="0" smtClean="0">
                <a:latin typeface="Comic Sans MS" pitchFamily="66" charset="0"/>
              </a:rPr>
              <a:t>Develop lesson plans to teach your expectations</a:t>
            </a:r>
            <a:endParaRPr lang="en-US" sz="28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Expectations Examples</a:t>
            </a:r>
            <a:endParaRPr lang="en-US" dirty="0">
              <a:latin typeface="Comic Sans MS" pitchFamily="66" charset="0"/>
            </a:endParaRPr>
          </a:p>
        </p:txBody>
      </p:sp>
      <p:pic>
        <p:nvPicPr>
          <p:cNvPr id="44034" name="Picture 2" descr="When you come in... Before you leave..."/>
          <p:cNvPicPr>
            <a:picLocks noChangeAspect="1" noChangeArrowheads="1"/>
          </p:cNvPicPr>
          <p:nvPr/>
        </p:nvPicPr>
        <p:blipFill>
          <a:blip r:embed="rId3" cstate="print"/>
          <a:srcRect/>
          <a:stretch>
            <a:fillRect/>
          </a:stretch>
        </p:blipFill>
        <p:spPr bwMode="auto">
          <a:xfrm>
            <a:off x="8915400" y="4343400"/>
            <a:ext cx="3048000" cy="2286001"/>
          </a:xfrm>
          <a:prstGeom prst="rect">
            <a:avLst/>
          </a:prstGeom>
          <a:noFill/>
        </p:spPr>
      </p:pic>
      <p:pic>
        <p:nvPicPr>
          <p:cNvPr id="44036" name="Picture 4" descr="When you come in... Before you leave..."/>
          <p:cNvPicPr>
            <a:picLocks noChangeAspect="1" noChangeArrowheads="1"/>
          </p:cNvPicPr>
          <p:nvPr/>
        </p:nvPicPr>
        <p:blipFill>
          <a:blip r:embed="rId3" cstate="print"/>
          <a:srcRect/>
          <a:stretch>
            <a:fillRect/>
          </a:stretch>
        </p:blipFill>
        <p:spPr bwMode="auto">
          <a:xfrm>
            <a:off x="228600" y="4419600"/>
            <a:ext cx="3048000" cy="2286001"/>
          </a:xfrm>
          <a:prstGeom prst="rect">
            <a:avLst/>
          </a:prstGeom>
          <a:noFill/>
        </p:spPr>
      </p:pic>
      <p:pic>
        <p:nvPicPr>
          <p:cNvPr id="44038" name="Picture 6" descr="Morning routine- must do this."/>
          <p:cNvPicPr>
            <a:picLocks noChangeAspect="1" noChangeArrowheads="1"/>
          </p:cNvPicPr>
          <p:nvPr/>
        </p:nvPicPr>
        <p:blipFill>
          <a:blip r:embed="rId4" cstate="print"/>
          <a:srcRect/>
          <a:stretch>
            <a:fillRect/>
          </a:stretch>
        </p:blipFill>
        <p:spPr bwMode="auto">
          <a:xfrm>
            <a:off x="10465118" y="228600"/>
            <a:ext cx="1555432" cy="3505200"/>
          </a:xfrm>
          <a:prstGeom prst="rect">
            <a:avLst/>
          </a:prstGeom>
          <a:noFill/>
        </p:spPr>
      </p:pic>
      <p:pic>
        <p:nvPicPr>
          <p:cNvPr id="44040" name="Picture 8" descr="CHAMPS classroom management system"/>
          <p:cNvPicPr>
            <a:picLocks noChangeAspect="1" noChangeArrowheads="1"/>
          </p:cNvPicPr>
          <p:nvPr/>
        </p:nvPicPr>
        <p:blipFill>
          <a:blip r:embed="rId5" cstate="print"/>
          <a:srcRect/>
          <a:stretch>
            <a:fillRect/>
          </a:stretch>
        </p:blipFill>
        <p:spPr bwMode="auto">
          <a:xfrm>
            <a:off x="0" y="1447800"/>
            <a:ext cx="3810000" cy="2295526"/>
          </a:xfrm>
          <a:prstGeom prst="rect">
            <a:avLst/>
          </a:prstGeom>
          <a:noFill/>
        </p:spPr>
      </p:pic>
      <p:pic>
        <p:nvPicPr>
          <p:cNvPr id="44042" name="Picture 10" descr="Fern Smith's Classroom Ideas!: CHAMPS in My Classroom"/>
          <p:cNvPicPr>
            <a:picLocks noChangeAspect="1" noChangeArrowheads="1"/>
          </p:cNvPicPr>
          <p:nvPr/>
        </p:nvPicPr>
        <p:blipFill>
          <a:blip r:embed="rId6" cstate="print"/>
          <a:srcRect/>
          <a:stretch>
            <a:fillRect/>
          </a:stretch>
        </p:blipFill>
        <p:spPr bwMode="auto">
          <a:xfrm>
            <a:off x="3505200" y="4572000"/>
            <a:ext cx="3048000" cy="1714500"/>
          </a:xfrm>
          <a:prstGeom prst="rect">
            <a:avLst/>
          </a:prstGeom>
          <a:noFill/>
        </p:spPr>
      </p:pic>
      <p:pic>
        <p:nvPicPr>
          <p:cNvPr id="44044" name="Picture 12" descr="CHAMPS - Classroom Management - scroll down"/>
          <p:cNvPicPr>
            <a:picLocks noChangeAspect="1" noChangeArrowheads="1"/>
          </p:cNvPicPr>
          <p:nvPr/>
        </p:nvPicPr>
        <p:blipFill>
          <a:blip r:embed="rId7" cstate="print"/>
          <a:srcRect/>
          <a:stretch>
            <a:fillRect/>
          </a:stretch>
        </p:blipFill>
        <p:spPr bwMode="auto">
          <a:xfrm>
            <a:off x="4267200" y="1524000"/>
            <a:ext cx="5181600" cy="293577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icture 2"/>
          <p:cNvPicPr>
            <a:picLocks noChangeAspect="1" noChangeArrowheads="1"/>
          </p:cNvPicPr>
          <p:nvPr/>
        </p:nvPicPr>
        <p:blipFill>
          <a:blip r:embed="rId3" cstate="print"/>
          <a:srcRect/>
          <a:stretch>
            <a:fillRect/>
          </a:stretch>
        </p:blipFill>
        <p:spPr bwMode="auto">
          <a:xfrm>
            <a:off x="304800" y="274639"/>
            <a:ext cx="11582400" cy="63896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3335000" y="0"/>
            <a:ext cx="714829" cy="1056396"/>
          </a:xfrm>
        </p:spPr>
      </p:sp>
      <p:sp>
        <p:nvSpPr>
          <p:cNvPr id="5" name="Picture Placeholder 4"/>
          <p:cNvSpPr>
            <a:spLocks noGrp="1"/>
          </p:cNvSpPr>
          <p:nvPr>
            <p:ph type="pic" sz="quarter" idx="15"/>
          </p:nvPr>
        </p:nvSpPr>
        <p:spPr>
          <a:xfrm>
            <a:off x="13106400" y="-1219200"/>
            <a:ext cx="618945" cy="304800"/>
          </a:xfrm>
        </p:spPr>
      </p:sp>
      <p:sp>
        <p:nvSpPr>
          <p:cNvPr id="6" name="Picture Placeholder 5"/>
          <p:cNvSpPr>
            <a:spLocks noGrp="1"/>
          </p:cNvSpPr>
          <p:nvPr>
            <p:ph type="pic" sz="quarter" idx="16"/>
          </p:nvPr>
        </p:nvSpPr>
        <p:spPr>
          <a:xfrm>
            <a:off x="13258800" y="1371600"/>
            <a:ext cx="488967" cy="409528"/>
          </a:xfrm>
        </p:spPr>
      </p:sp>
      <p:sp>
        <p:nvSpPr>
          <p:cNvPr id="7" name="Picture Placeholder 6"/>
          <p:cNvSpPr>
            <a:spLocks noGrp="1"/>
          </p:cNvSpPr>
          <p:nvPr>
            <p:ph type="pic" sz="quarter" idx="17"/>
          </p:nvPr>
        </p:nvSpPr>
        <p:spPr>
          <a:xfrm>
            <a:off x="13868400" y="-533400"/>
            <a:ext cx="488967" cy="293366"/>
          </a:xfrm>
        </p:spPr>
      </p:sp>
      <p:sp>
        <p:nvSpPr>
          <p:cNvPr id="8" name="Picture Placeholder 7"/>
          <p:cNvSpPr>
            <a:spLocks noGrp="1"/>
          </p:cNvSpPr>
          <p:nvPr>
            <p:ph type="pic" sz="quarter" idx="18"/>
          </p:nvPr>
        </p:nvSpPr>
        <p:spPr>
          <a:xfrm>
            <a:off x="13411200" y="381000"/>
            <a:ext cx="1095829" cy="2106263"/>
          </a:xfrm>
        </p:spPr>
      </p:sp>
      <p:sp>
        <p:nvSpPr>
          <p:cNvPr id="9" name="TextBox 8"/>
          <p:cNvSpPr txBox="1"/>
          <p:nvPr/>
        </p:nvSpPr>
        <p:spPr>
          <a:xfrm>
            <a:off x="1066800" y="1219200"/>
            <a:ext cx="2438400" cy="523220"/>
          </a:xfrm>
          <a:prstGeom prst="rect">
            <a:avLst/>
          </a:prstGeom>
          <a:noFill/>
        </p:spPr>
        <p:txBody>
          <a:bodyPr wrap="square" rtlCol="0">
            <a:spAutoFit/>
          </a:bodyPr>
          <a:lstStyle/>
          <a:p>
            <a:r>
              <a:rPr lang="en-US" sz="2800" b="1" dirty="0" smtClean="0">
                <a:latin typeface="Comic Sans MS" pitchFamily="66" charset="0"/>
              </a:rPr>
              <a:t>MOVEMENT</a:t>
            </a:r>
            <a:endParaRPr lang="en-US" sz="2800" b="1" dirty="0">
              <a:latin typeface="Comic Sans MS" pitchFamily="66" charset="0"/>
            </a:endParaRPr>
          </a:p>
        </p:txBody>
      </p:sp>
      <p:sp>
        <p:nvSpPr>
          <p:cNvPr id="10" name="TextBox 9"/>
          <p:cNvSpPr txBox="1"/>
          <p:nvPr/>
        </p:nvSpPr>
        <p:spPr>
          <a:xfrm>
            <a:off x="990600" y="3200400"/>
            <a:ext cx="2743200" cy="584775"/>
          </a:xfrm>
          <a:prstGeom prst="rect">
            <a:avLst/>
          </a:prstGeom>
          <a:noFill/>
        </p:spPr>
        <p:txBody>
          <a:bodyPr wrap="square" rtlCol="0">
            <a:spAutoFit/>
          </a:bodyPr>
          <a:lstStyle/>
          <a:p>
            <a:r>
              <a:rPr lang="en-US" sz="3200" b="1" dirty="0" smtClean="0">
                <a:latin typeface="Comic Sans MS" pitchFamily="66" charset="0"/>
              </a:rPr>
              <a:t>ACTIVITY</a:t>
            </a:r>
            <a:endParaRPr lang="en-US" sz="3200" b="1" dirty="0">
              <a:latin typeface="Comic Sans MS" pitchFamily="66" charset="0"/>
            </a:endParaRPr>
          </a:p>
        </p:txBody>
      </p:sp>
      <p:sp>
        <p:nvSpPr>
          <p:cNvPr id="11" name="TextBox 10"/>
          <p:cNvSpPr txBox="1"/>
          <p:nvPr/>
        </p:nvSpPr>
        <p:spPr>
          <a:xfrm>
            <a:off x="914400" y="5257800"/>
            <a:ext cx="2971800" cy="461665"/>
          </a:xfrm>
          <a:prstGeom prst="rect">
            <a:avLst/>
          </a:prstGeom>
          <a:noFill/>
        </p:spPr>
        <p:txBody>
          <a:bodyPr wrap="square" rtlCol="0">
            <a:spAutoFit/>
          </a:bodyPr>
          <a:lstStyle/>
          <a:p>
            <a:r>
              <a:rPr lang="en-US" sz="2400" b="1" dirty="0" smtClean="0">
                <a:latin typeface="Comic Sans MS" pitchFamily="66" charset="0"/>
              </a:rPr>
              <a:t>CONVERSATION</a:t>
            </a:r>
            <a:endParaRPr lang="en-US" sz="2400" b="1" dirty="0">
              <a:latin typeface="Comic Sans MS" pitchFamily="66" charset="0"/>
            </a:endParaRPr>
          </a:p>
        </p:txBody>
      </p:sp>
      <p:sp>
        <p:nvSpPr>
          <p:cNvPr id="13" name="TextBox 12"/>
          <p:cNvSpPr txBox="1"/>
          <p:nvPr/>
        </p:nvSpPr>
        <p:spPr>
          <a:xfrm>
            <a:off x="4648200" y="1295400"/>
            <a:ext cx="4038600" cy="954107"/>
          </a:xfrm>
          <a:prstGeom prst="rect">
            <a:avLst/>
          </a:prstGeom>
          <a:noFill/>
        </p:spPr>
        <p:txBody>
          <a:bodyPr wrap="square" rtlCol="0">
            <a:spAutoFit/>
          </a:bodyPr>
          <a:lstStyle/>
          <a:p>
            <a:pPr algn="ctr"/>
            <a:r>
              <a:rPr lang="en-US" sz="2800" b="1" dirty="0" smtClean="0">
                <a:latin typeface="Comic Sans MS" pitchFamily="66" charset="0"/>
              </a:rPr>
              <a:t>For Each Activity Teach MAC</a:t>
            </a:r>
            <a:endParaRPr lang="en-US" sz="2800" b="1" dirty="0">
              <a:latin typeface="Comic Sans MS" pitchFamily="66" charset="0"/>
            </a:endParaRPr>
          </a:p>
        </p:txBody>
      </p:sp>
      <p:sp>
        <p:nvSpPr>
          <p:cNvPr id="14" name="TextBox 13"/>
          <p:cNvSpPr txBox="1"/>
          <p:nvPr/>
        </p:nvSpPr>
        <p:spPr>
          <a:xfrm>
            <a:off x="4800600" y="4267200"/>
            <a:ext cx="3733800" cy="954107"/>
          </a:xfrm>
          <a:prstGeom prst="rect">
            <a:avLst/>
          </a:prstGeom>
          <a:noFill/>
        </p:spPr>
        <p:txBody>
          <a:bodyPr wrap="square" rtlCol="0">
            <a:spAutoFit/>
          </a:bodyPr>
          <a:lstStyle/>
          <a:p>
            <a:pPr algn="ctr"/>
            <a:r>
              <a:rPr lang="en-US" sz="2800" b="1" dirty="0" smtClean="0">
                <a:latin typeface="Comic Sans MS" pitchFamily="66" charset="0"/>
              </a:rPr>
              <a:t>After Each Activity Provide Feedback</a:t>
            </a:r>
            <a:endParaRPr lang="en-US" sz="2800" b="1"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9829800" cy="533400"/>
          </a:xfrm>
        </p:spPr>
        <p:txBody>
          <a:bodyPr/>
          <a:lstStyle/>
          <a:p>
            <a:r>
              <a:rPr lang="en-US" dirty="0" smtClean="0">
                <a:latin typeface="Comic Sans MS" pitchFamily="66" charset="0"/>
              </a:rPr>
              <a:t>Expectations Examples</a:t>
            </a:r>
            <a:endParaRPr lang="en-US" dirty="0">
              <a:latin typeface="Comic Sans MS" pitchFamily="66" charset="0"/>
            </a:endParaRPr>
          </a:p>
        </p:txBody>
      </p:sp>
      <p:graphicFrame>
        <p:nvGraphicFramePr>
          <p:cNvPr id="4" name="Table 3"/>
          <p:cNvGraphicFramePr>
            <a:graphicFrameLocks noGrp="1"/>
          </p:cNvGraphicFramePr>
          <p:nvPr/>
        </p:nvGraphicFramePr>
        <p:xfrm>
          <a:off x="609601" y="1066800"/>
          <a:ext cx="11125201" cy="4165541"/>
        </p:xfrm>
        <a:graphic>
          <a:graphicData uri="http://schemas.openxmlformats.org/drawingml/2006/table">
            <a:tbl>
              <a:tblPr/>
              <a:tblGrid>
                <a:gridCol w="716129"/>
                <a:gridCol w="1416344"/>
                <a:gridCol w="1332133"/>
                <a:gridCol w="1272455"/>
                <a:gridCol w="1255879"/>
                <a:gridCol w="1233335"/>
                <a:gridCol w="1285054"/>
                <a:gridCol w="1338101"/>
                <a:gridCol w="1275771"/>
              </a:tblGrid>
              <a:tr h="781634">
                <a:tc>
                  <a:txBody>
                    <a:bodyPr/>
                    <a:lstStyle/>
                    <a:p>
                      <a:pPr marL="0" marR="0" algn="ctr">
                        <a:spcBef>
                          <a:spcPts val="0"/>
                        </a:spcBef>
                        <a:spcAft>
                          <a:spcPts val="0"/>
                        </a:spcAft>
                      </a:pPr>
                      <a:endParaRPr lang="en-US" sz="900" dirty="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FF"/>
                          </a:solidFill>
                          <a:latin typeface="Impact"/>
                          <a:ea typeface="Times New Roman"/>
                        </a:rPr>
                        <a:t>Hallways</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FF"/>
                          </a:solidFill>
                          <a:latin typeface="Impact"/>
                          <a:ea typeface="Times New Roman"/>
                        </a:rPr>
                        <a:t>Restrooms</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rgbClr val="0000FF"/>
                          </a:solidFill>
                          <a:latin typeface="Impact"/>
                          <a:ea typeface="Times New Roman"/>
                        </a:rPr>
                        <a:t>Playground</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FF"/>
                          </a:solidFill>
                          <a:latin typeface="Impact"/>
                          <a:ea typeface="Times New Roman"/>
                        </a:rPr>
                        <a:t>Cafeteria</a:t>
                      </a:r>
                      <a:endParaRPr lang="en-US" sz="900">
                        <a:latin typeface="Times New Roman"/>
                        <a:ea typeface="Times New Roman"/>
                      </a:endParaRPr>
                    </a:p>
                    <a:p>
                      <a:pPr marL="0" marR="0" algn="ctr">
                        <a:spcBef>
                          <a:spcPts val="0"/>
                        </a:spcBef>
                        <a:spcAft>
                          <a:spcPts val="0"/>
                        </a:spcAft>
                      </a:pPr>
                      <a:r>
                        <a:rPr lang="en-US" sz="1400">
                          <a:solidFill>
                            <a:srgbClr val="0000FF"/>
                          </a:solidFill>
                          <a:latin typeface="Impact"/>
                          <a:ea typeface="Times New Roman"/>
                        </a:rPr>
                        <a:t>Lunch</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FF"/>
                          </a:solidFill>
                          <a:latin typeface="Impact"/>
                          <a:ea typeface="Times New Roman"/>
                        </a:rPr>
                        <a:t>Arrival/</a:t>
                      </a:r>
                      <a:endParaRPr lang="en-US" sz="900">
                        <a:latin typeface="Times New Roman"/>
                        <a:ea typeface="Times New Roman"/>
                      </a:endParaRPr>
                    </a:p>
                    <a:p>
                      <a:pPr marL="0" marR="0" algn="ctr">
                        <a:spcBef>
                          <a:spcPts val="0"/>
                        </a:spcBef>
                        <a:spcAft>
                          <a:spcPts val="0"/>
                        </a:spcAft>
                      </a:pPr>
                      <a:r>
                        <a:rPr lang="en-US" sz="1400">
                          <a:solidFill>
                            <a:srgbClr val="0000FF"/>
                          </a:solidFill>
                          <a:latin typeface="Impact"/>
                          <a:ea typeface="Times New Roman"/>
                        </a:rPr>
                        <a:t>Dismissal</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FF"/>
                          </a:solidFill>
                          <a:latin typeface="Impact"/>
                          <a:ea typeface="Times New Roman"/>
                        </a:rPr>
                        <a:t>Assemblies</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FF"/>
                          </a:solidFill>
                          <a:latin typeface="Impact"/>
                          <a:ea typeface="Times New Roman"/>
                        </a:rPr>
                        <a:t>Cafeteria</a:t>
                      </a:r>
                      <a:endParaRPr lang="en-US" sz="900">
                        <a:latin typeface="Times New Roman"/>
                        <a:ea typeface="Times New Roman"/>
                      </a:endParaRPr>
                    </a:p>
                    <a:p>
                      <a:pPr marL="0" marR="0" algn="ctr">
                        <a:spcBef>
                          <a:spcPts val="0"/>
                        </a:spcBef>
                        <a:spcAft>
                          <a:spcPts val="0"/>
                        </a:spcAft>
                      </a:pPr>
                      <a:r>
                        <a:rPr lang="en-US" sz="1400">
                          <a:solidFill>
                            <a:srgbClr val="0000FF"/>
                          </a:solidFill>
                          <a:latin typeface="Impact"/>
                          <a:ea typeface="Times New Roman"/>
                        </a:rPr>
                        <a:t>Breakfast</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FF"/>
                          </a:solidFill>
                          <a:latin typeface="Impact"/>
                          <a:ea typeface="Times New Roman"/>
                        </a:rPr>
                        <a:t>Gym</a:t>
                      </a:r>
                      <a:endParaRPr lang="en-US" sz="900">
                        <a:latin typeface="Times New Roman"/>
                        <a:ea typeface="Times New Roman"/>
                      </a:endParaRPr>
                    </a:p>
                    <a:p>
                      <a:pPr marL="0" marR="0" algn="ctr">
                        <a:spcBef>
                          <a:spcPts val="0"/>
                        </a:spcBef>
                        <a:spcAft>
                          <a:spcPts val="0"/>
                        </a:spcAft>
                      </a:pPr>
                      <a:r>
                        <a:rPr lang="en-US" sz="1400">
                          <a:solidFill>
                            <a:srgbClr val="0000FF"/>
                          </a:solidFill>
                          <a:latin typeface="Impact"/>
                          <a:ea typeface="Times New Roman"/>
                        </a:rPr>
                        <a:t>AM</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692">
                <a:tc>
                  <a:txBody>
                    <a:bodyPr/>
                    <a:lstStyle/>
                    <a:p>
                      <a:pPr marL="0" marR="0" algn="ctr">
                        <a:spcBef>
                          <a:spcPts val="0"/>
                        </a:spcBef>
                        <a:spcAft>
                          <a:spcPts val="0"/>
                        </a:spcAft>
                      </a:pPr>
                      <a:r>
                        <a:rPr lang="en-US" sz="3700" b="1">
                          <a:solidFill>
                            <a:srgbClr val="0000FF"/>
                          </a:solidFill>
                          <a:latin typeface="Impact"/>
                          <a:ea typeface="Times New Roman"/>
                        </a:rPr>
                        <a:t>R</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Times New Roman"/>
                          <a:ea typeface="Times New Roman"/>
                        </a:rPr>
                        <a:t>- </a:t>
                      </a:r>
                      <a:r>
                        <a:rPr lang="en-US" sz="900">
                          <a:solidFill>
                            <a:srgbClr val="000000"/>
                          </a:solidFill>
                          <a:latin typeface="Comic Sans MS"/>
                          <a:ea typeface="Times New Roman"/>
                        </a:rPr>
                        <a:t>Right Hand Procedures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Hands, feet, and object to self</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Take care of business and leave</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Put trash in trashcan</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Keep the equipment in good shape</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Watch for adult signal</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Keep food on your plate</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only touch your food</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Right Hand Procedures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Keep back packs safe</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Use restroom BEFORE assembly</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Obey “Give me Five”</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Arrive as early as possible</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Eat and leave</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Keep feet still</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Obey “Give me Five”</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692">
                <a:tc>
                  <a:txBody>
                    <a:bodyPr/>
                    <a:lstStyle/>
                    <a:p>
                      <a:pPr marL="0" marR="0" algn="ctr">
                        <a:spcBef>
                          <a:spcPts val="0"/>
                        </a:spcBef>
                        <a:spcAft>
                          <a:spcPts val="0"/>
                        </a:spcAft>
                      </a:pPr>
                      <a:r>
                        <a:rPr lang="en-US" sz="3700" b="1">
                          <a:solidFill>
                            <a:srgbClr val="0000FF"/>
                          </a:solidFill>
                          <a:latin typeface="Impact"/>
                          <a:ea typeface="Times New Roman"/>
                        </a:rPr>
                        <a:t>O</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Friendship skills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Kindness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Polite</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Treat everyone kindly</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Don’t hog sink, toilet, or mirror</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Try new games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Make new friends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Kind to other</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Be kind to those at your table</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Include everyone</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Friendship skills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Do not exclude anyone</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Be a friend to whomever is seated near you</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Use manners</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Thank the workers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Be a friend</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Don’t exclude anyone</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Be a friend to others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Include others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Use manners</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692">
                <a:tc>
                  <a:txBody>
                    <a:bodyPr/>
                    <a:lstStyle/>
                    <a:p>
                      <a:pPr marL="0" marR="0" algn="ctr">
                        <a:spcBef>
                          <a:spcPts val="0"/>
                        </a:spcBef>
                        <a:spcAft>
                          <a:spcPts val="0"/>
                        </a:spcAft>
                      </a:pPr>
                      <a:r>
                        <a:rPr lang="en-US" sz="3700" b="1">
                          <a:solidFill>
                            <a:srgbClr val="0000FF"/>
                          </a:solidFill>
                          <a:latin typeface="Impact"/>
                          <a:ea typeface="Times New Roman"/>
                        </a:rPr>
                        <a:t>A</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Walk</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No Horseplay</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Walk</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Hands and objects to self</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Run only in grassy area</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Use equipment as intended</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Walk</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Be careful with trays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Keep floors clean</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Walk</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No Horseplay</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Only use the steps to go up or down</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No horseplay</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Walk</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Keep floors clean</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Help others in need</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Only use steps to go up or down</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No horseplay</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6831">
                <a:tc>
                  <a:txBody>
                    <a:bodyPr/>
                    <a:lstStyle/>
                    <a:p>
                      <a:pPr marL="0" marR="0" algn="ctr">
                        <a:spcBef>
                          <a:spcPts val="0"/>
                        </a:spcBef>
                        <a:spcAft>
                          <a:spcPts val="0"/>
                        </a:spcAft>
                      </a:pPr>
                      <a:r>
                        <a:rPr lang="en-US" sz="3700" b="1">
                          <a:solidFill>
                            <a:srgbClr val="0000FF"/>
                          </a:solidFill>
                          <a:latin typeface="Impact"/>
                          <a:ea typeface="Times New Roman"/>
                        </a:rPr>
                        <a:t>R</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Quiet talk (level 2 or below)</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Do not touch objects on walls</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Quiet talk (level 1 or below)</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Keep floor dry</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Always Flush!</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Kind words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Come when called</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Share with others</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Quiet talk (level 2 or below)</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Treat everyone kindly</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Quiet talk (level 2 or below)</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Go to assigned area quickly</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Walk quietly on the steps</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No talking when adults is addressing the school</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latin typeface="Comic Sans MS"/>
                          <a:ea typeface="Times New Roman"/>
                        </a:rPr>
                        <a:t>- Do not touch other’s food</a:t>
                      </a:r>
                      <a:endParaRPr lang="en-US" sz="900">
                        <a:latin typeface="Times New Roman"/>
                        <a:ea typeface="Times New Roman"/>
                      </a:endParaRPr>
                    </a:p>
                    <a:p>
                      <a:pPr marL="0" marR="0" algn="l">
                        <a:spcBef>
                          <a:spcPts val="0"/>
                        </a:spcBef>
                        <a:spcAft>
                          <a:spcPts val="0"/>
                        </a:spcAft>
                      </a:pPr>
                      <a:r>
                        <a:rPr lang="en-US" sz="900">
                          <a:solidFill>
                            <a:srgbClr val="000000"/>
                          </a:solidFill>
                          <a:latin typeface="Comic Sans MS"/>
                          <a:ea typeface="Times New Roman"/>
                        </a:rPr>
                        <a:t>- Quiet talk (level 2 or below)</a:t>
                      </a:r>
                      <a:endParaRPr lang="en-US" sz="90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Comic Sans MS"/>
                          <a:ea typeface="Times New Roman"/>
                        </a:rPr>
                        <a:t>- Walk quietly on steps</a:t>
                      </a:r>
                      <a:endParaRPr lang="en-US" sz="900" dirty="0">
                        <a:latin typeface="Times New Roman"/>
                        <a:ea typeface="Times New Roman"/>
                      </a:endParaRPr>
                    </a:p>
                    <a:p>
                      <a:pPr marL="0" marR="0" algn="l">
                        <a:spcBef>
                          <a:spcPts val="0"/>
                        </a:spcBef>
                        <a:spcAft>
                          <a:spcPts val="0"/>
                        </a:spcAft>
                      </a:pPr>
                      <a:r>
                        <a:rPr lang="en-US" sz="900" dirty="0">
                          <a:solidFill>
                            <a:srgbClr val="000000"/>
                          </a:solidFill>
                          <a:latin typeface="Comic Sans MS"/>
                          <a:ea typeface="Times New Roman"/>
                        </a:rPr>
                        <a:t>- Quiet talk (level 2 or below)</a:t>
                      </a:r>
                      <a:endParaRPr lang="en-US" sz="900" dirty="0">
                        <a:latin typeface="Times New Roman"/>
                        <a:ea typeface="Times New Roman"/>
                      </a:endParaRPr>
                    </a:p>
                  </a:txBody>
                  <a:tcPr marL="52320" marR="52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mn-lt"/>
              </a:rPr>
              <a:t>MAC - Whole Group</a:t>
            </a:r>
            <a:endParaRPr lang="en-US" dirty="0">
              <a:latin typeface="+mn-lt"/>
            </a:endParaRPr>
          </a:p>
        </p:txBody>
      </p:sp>
      <p:pic>
        <p:nvPicPr>
          <p:cNvPr id="1026" name="Picture 2" descr="C:\Users\rroth\AppData\Local\Microsoft\Windows\Temporary Internet Files\Content.IE5\UVX5N290\MC900334096[1].wmf"/>
          <p:cNvPicPr>
            <a:picLocks noGrp="1" noChangeAspect="1" noChangeArrowheads="1"/>
          </p:cNvPicPr>
          <p:nvPr>
            <p:ph idx="1"/>
          </p:nvPr>
        </p:nvPicPr>
        <p:blipFill>
          <a:blip r:embed="rId2" cstate="print"/>
          <a:srcRect/>
          <a:stretch>
            <a:fillRect/>
          </a:stretch>
        </p:blipFill>
        <p:spPr bwMode="auto">
          <a:xfrm>
            <a:off x="9855201" y="1"/>
            <a:ext cx="2027529" cy="1816913"/>
          </a:xfrm>
          <a:prstGeom prst="rect">
            <a:avLst/>
          </a:prstGeom>
          <a:noFill/>
        </p:spPr>
      </p:pic>
      <p:sp>
        <p:nvSpPr>
          <p:cNvPr id="16" name="Rounded Rectangle 15"/>
          <p:cNvSpPr/>
          <p:nvPr/>
        </p:nvSpPr>
        <p:spPr>
          <a:xfrm>
            <a:off x="711200" y="16764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 y="3429000"/>
            <a:ext cx="375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51054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83200" y="1676400"/>
            <a:ext cx="558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83200" y="3352800"/>
            <a:ext cx="5689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5105400"/>
            <a:ext cx="599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828800"/>
            <a:ext cx="3149600" cy="523220"/>
          </a:xfrm>
          <a:prstGeom prst="rect">
            <a:avLst/>
          </a:prstGeom>
          <a:noFill/>
        </p:spPr>
        <p:txBody>
          <a:bodyPr wrap="square" rtlCol="0">
            <a:spAutoFit/>
          </a:bodyPr>
          <a:lstStyle/>
          <a:p>
            <a:r>
              <a:rPr lang="en-US" sz="2800" b="1" dirty="0" smtClean="0">
                <a:solidFill>
                  <a:schemeClr val="bg1"/>
                </a:solidFill>
              </a:rPr>
              <a:t>Movement</a:t>
            </a:r>
            <a:endParaRPr lang="en-US" sz="2800" b="1" dirty="0">
              <a:solidFill>
                <a:schemeClr val="bg1"/>
              </a:solidFill>
            </a:endParaRPr>
          </a:p>
        </p:txBody>
      </p:sp>
      <p:sp>
        <p:nvSpPr>
          <p:cNvPr id="23" name="TextBox 22"/>
          <p:cNvSpPr txBox="1"/>
          <p:nvPr/>
        </p:nvSpPr>
        <p:spPr>
          <a:xfrm>
            <a:off x="914400" y="3581400"/>
            <a:ext cx="3251200" cy="523220"/>
          </a:xfrm>
          <a:prstGeom prst="rect">
            <a:avLst/>
          </a:prstGeom>
          <a:noFill/>
        </p:spPr>
        <p:txBody>
          <a:bodyPr wrap="square" rtlCol="0">
            <a:spAutoFit/>
          </a:bodyPr>
          <a:lstStyle/>
          <a:p>
            <a:r>
              <a:rPr lang="en-US" sz="2800" b="1" dirty="0" smtClean="0">
                <a:solidFill>
                  <a:schemeClr val="bg1"/>
                </a:solidFill>
              </a:rPr>
              <a:t>Activity</a:t>
            </a:r>
            <a:endParaRPr lang="en-US" sz="2800" b="1" dirty="0">
              <a:solidFill>
                <a:schemeClr val="bg1"/>
              </a:solidFill>
            </a:endParaRPr>
          </a:p>
        </p:txBody>
      </p:sp>
      <p:sp>
        <p:nvSpPr>
          <p:cNvPr id="24" name="TextBox 23"/>
          <p:cNvSpPr txBox="1"/>
          <p:nvPr/>
        </p:nvSpPr>
        <p:spPr>
          <a:xfrm>
            <a:off x="914400" y="5334000"/>
            <a:ext cx="3352800" cy="523220"/>
          </a:xfrm>
          <a:prstGeom prst="rect">
            <a:avLst/>
          </a:prstGeom>
          <a:noFill/>
        </p:spPr>
        <p:txBody>
          <a:bodyPr wrap="square" rtlCol="0">
            <a:spAutoFit/>
          </a:bodyPr>
          <a:lstStyle/>
          <a:p>
            <a:r>
              <a:rPr lang="en-US" sz="2800" b="1" dirty="0" smtClean="0">
                <a:solidFill>
                  <a:schemeClr val="bg1"/>
                </a:solidFill>
              </a:rPr>
              <a:t>Conversation</a:t>
            </a:r>
            <a:endParaRPr lang="en-US" sz="2800" b="1" dirty="0">
              <a:solidFill>
                <a:schemeClr val="bg1"/>
              </a:solidFill>
            </a:endParaRPr>
          </a:p>
        </p:txBody>
      </p:sp>
      <p:pic>
        <p:nvPicPr>
          <p:cNvPr id="1027" name="Picture 3" descr="C:\Users\rroth\AppData\Local\Microsoft\Windows\Temporary Internet Files\Content.IE5\ZOCCXHBG\MC900290188[1].wmf"/>
          <p:cNvPicPr>
            <a:picLocks noChangeAspect="1" noChangeArrowheads="1"/>
          </p:cNvPicPr>
          <p:nvPr/>
        </p:nvPicPr>
        <p:blipFill>
          <a:blip r:embed="rId3" cstate="print"/>
          <a:srcRect/>
          <a:stretch>
            <a:fillRect/>
          </a:stretch>
        </p:blipFill>
        <p:spPr bwMode="auto">
          <a:xfrm>
            <a:off x="6197600" y="5181601"/>
            <a:ext cx="2033005" cy="935013"/>
          </a:xfrm>
          <a:prstGeom prst="rect">
            <a:avLst/>
          </a:prstGeom>
          <a:noFill/>
        </p:spPr>
      </p:pic>
      <p:pic>
        <p:nvPicPr>
          <p:cNvPr id="1028" name="Picture 4" descr="C:\Users\rroth\AppData\Local\Microsoft\Windows\Temporary Internet Files\Content.IE5\GDLHTCKM\MC900030187[1].wmf"/>
          <p:cNvPicPr>
            <a:picLocks noChangeAspect="1" noChangeArrowheads="1"/>
          </p:cNvPicPr>
          <p:nvPr/>
        </p:nvPicPr>
        <p:blipFill>
          <a:blip r:embed="rId4" cstate="print"/>
          <a:srcRect/>
          <a:stretch>
            <a:fillRect/>
          </a:stretch>
        </p:blipFill>
        <p:spPr bwMode="auto">
          <a:xfrm>
            <a:off x="6096001" y="4800600"/>
            <a:ext cx="2173833" cy="1650492"/>
          </a:xfrm>
          <a:prstGeom prst="rect">
            <a:avLst/>
          </a:prstGeom>
          <a:noFill/>
        </p:spPr>
      </p:pic>
      <p:pic>
        <p:nvPicPr>
          <p:cNvPr id="1029" name="Picture 5" descr="C:\Users\rroth\AppData\Local\Microsoft\Windows\Temporary Internet Files\Content.IE5\U9ET0VW3\MC900390786[1].wmf"/>
          <p:cNvPicPr>
            <a:picLocks noChangeAspect="1" noChangeArrowheads="1"/>
          </p:cNvPicPr>
          <p:nvPr/>
        </p:nvPicPr>
        <p:blipFill>
          <a:blip r:embed="rId5" cstate="print"/>
          <a:srcRect/>
          <a:stretch>
            <a:fillRect/>
          </a:stretch>
        </p:blipFill>
        <p:spPr bwMode="auto">
          <a:xfrm>
            <a:off x="5994399" y="3356559"/>
            <a:ext cx="1300073" cy="926947"/>
          </a:xfrm>
          <a:prstGeom prst="rect">
            <a:avLst/>
          </a:prstGeom>
          <a:noFill/>
        </p:spPr>
      </p:pic>
      <p:pic>
        <p:nvPicPr>
          <p:cNvPr id="1030" name="Picture 6" descr="C:\Users\rroth\AppData\Local\Microsoft\Windows\Temporary Internet Files\Content.IE5\U9ET0VW3\MC900441752[1].png"/>
          <p:cNvPicPr>
            <a:picLocks noChangeAspect="1" noChangeArrowheads="1"/>
          </p:cNvPicPr>
          <p:nvPr/>
        </p:nvPicPr>
        <p:blipFill>
          <a:blip r:embed="rId6" cstate="print"/>
          <a:srcRect/>
          <a:stretch>
            <a:fillRect/>
          </a:stretch>
        </p:blipFill>
        <p:spPr bwMode="auto">
          <a:xfrm>
            <a:off x="5689600" y="1600200"/>
            <a:ext cx="1422400" cy="1066800"/>
          </a:xfrm>
          <a:prstGeom prst="rect">
            <a:avLst/>
          </a:prstGeom>
          <a:noFill/>
        </p:spPr>
      </p:pic>
      <p:pic>
        <p:nvPicPr>
          <p:cNvPr id="1031" name="Picture 7" descr="C:\Users\rroth\AppData\Local\Microsoft\Windows\Temporary Internet Files\Content.IE5\3RFCRU1K\MC900320170[1].wmf"/>
          <p:cNvPicPr>
            <a:picLocks noChangeAspect="1" noChangeArrowheads="1"/>
          </p:cNvPicPr>
          <p:nvPr/>
        </p:nvPicPr>
        <p:blipFill>
          <a:blip r:embed="rId7" cstate="print"/>
          <a:srcRect/>
          <a:stretch>
            <a:fillRect/>
          </a:stretch>
        </p:blipFill>
        <p:spPr bwMode="auto">
          <a:xfrm>
            <a:off x="7721600" y="1600201"/>
            <a:ext cx="1409965" cy="1221943"/>
          </a:xfrm>
          <a:prstGeom prst="rect">
            <a:avLst/>
          </a:prstGeom>
          <a:noFill/>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8600"/>
            <a:ext cx="10972800" cy="1143000"/>
          </a:xfrm>
        </p:spPr>
        <p:txBody>
          <a:bodyPr/>
          <a:lstStyle/>
          <a:p>
            <a:r>
              <a:rPr lang="en-US" dirty="0" smtClean="0">
                <a:latin typeface="+mn-lt"/>
              </a:rPr>
              <a:t>MAC – Independent Work</a:t>
            </a:r>
            <a:endParaRPr lang="en-US" dirty="0">
              <a:latin typeface="+mn-lt"/>
            </a:endParaRPr>
          </a:p>
        </p:txBody>
      </p:sp>
      <p:pic>
        <p:nvPicPr>
          <p:cNvPr id="1026" name="Picture 2" descr="C:\Users\rroth\AppData\Local\Microsoft\Windows\Temporary Internet Files\Content.IE5\UVX5N290\MC900334096[1].wmf"/>
          <p:cNvPicPr>
            <a:picLocks noGrp="1" noChangeAspect="1" noChangeArrowheads="1"/>
          </p:cNvPicPr>
          <p:nvPr>
            <p:ph idx="1"/>
          </p:nvPr>
        </p:nvPicPr>
        <p:blipFill>
          <a:blip r:embed="rId2" cstate="print"/>
          <a:srcRect/>
          <a:stretch>
            <a:fillRect/>
          </a:stretch>
        </p:blipFill>
        <p:spPr bwMode="auto">
          <a:xfrm>
            <a:off x="9855201" y="1"/>
            <a:ext cx="2027529" cy="1816913"/>
          </a:xfrm>
          <a:prstGeom prst="rect">
            <a:avLst/>
          </a:prstGeom>
          <a:noFill/>
        </p:spPr>
      </p:pic>
      <p:sp>
        <p:nvSpPr>
          <p:cNvPr id="16" name="Rounded Rectangle 15"/>
          <p:cNvSpPr/>
          <p:nvPr/>
        </p:nvSpPr>
        <p:spPr>
          <a:xfrm>
            <a:off x="711200" y="16764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 y="3429000"/>
            <a:ext cx="375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51054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83200" y="1676400"/>
            <a:ext cx="558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83200" y="3352800"/>
            <a:ext cx="5689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5105400"/>
            <a:ext cx="599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828800"/>
            <a:ext cx="3149600" cy="523220"/>
          </a:xfrm>
          <a:prstGeom prst="rect">
            <a:avLst/>
          </a:prstGeom>
          <a:noFill/>
        </p:spPr>
        <p:txBody>
          <a:bodyPr wrap="square" rtlCol="0">
            <a:spAutoFit/>
          </a:bodyPr>
          <a:lstStyle/>
          <a:p>
            <a:r>
              <a:rPr lang="en-US" sz="2800" b="1" dirty="0" smtClean="0">
                <a:solidFill>
                  <a:schemeClr val="bg1"/>
                </a:solidFill>
              </a:rPr>
              <a:t>Movement</a:t>
            </a:r>
            <a:endParaRPr lang="en-US" sz="2800" b="1" dirty="0">
              <a:solidFill>
                <a:schemeClr val="bg1"/>
              </a:solidFill>
            </a:endParaRPr>
          </a:p>
        </p:txBody>
      </p:sp>
      <p:sp>
        <p:nvSpPr>
          <p:cNvPr id="23" name="TextBox 22"/>
          <p:cNvSpPr txBox="1"/>
          <p:nvPr/>
        </p:nvSpPr>
        <p:spPr>
          <a:xfrm>
            <a:off x="914400" y="3581400"/>
            <a:ext cx="3251200" cy="523220"/>
          </a:xfrm>
          <a:prstGeom prst="rect">
            <a:avLst/>
          </a:prstGeom>
          <a:noFill/>
        </p:spPr>
        <p:txBody>
          <a:bodyPr wrap="square" rtlCol="0">
            <a:spAutoFit/>
          </a:bodyPr>
          <a:lstStyle/>
          <a:p>
            <a:r>
              <a:rPr lang="en-US" sz="2800" b="1" dirty="0" smtClean="0">
                <a:solidFill>
                  <a:schemeClr val="bg1"/>
                </a:solidFill>
              </a:rPr>
              <a:t>Activity</a:t>
            </a:r>
            <a:endParaRPr lang="en-US" sz="2800" b="1" dirty="0">
              <a:solidFill>
                <a:schemeClr val="bg1"/>
              </a:solidFill>
            </a:endParaRPr>
          </a:p>
        </p:txBody>
      </p:sp>
      <p:sp>
        <p:nvSpPr>
          <p:cNvPr id="24" name="TextBox 23"/>
          <p:cNvSpPr txBox="1"/>
          <p:nvPr/>
        </p:nvSpPr>
        <p:spPr>
          <a:xfrm>
            <a:off x="914400" y="5334000"/>
            <a:ext cx="3352800" cy="523220"/>
          </a:xfrm>
          <a:prstGeom prst="rect">
            <a:avLst/>
          </a:prstGeom>
          <a:noFill/>
        </p:spPr>
        <p:txBody>
          <a:bodyPr wrap="square" rtlCol="0">
            <a:spAutoFit/>
          </a:bodyPr>
          <a:lstStyle/>
          <a:p>
            <a:r>
              <a:rPr lang="en-US" sz="2800" b="1" dirty="0" smtClean="0">
                <a:solidFill>
                  <a:schemeClr val="bg1"/>
                </a:solidFill>
              </a:rPr>
              <a:t>Conversation</a:t>
            </a:r>
            <a:endParaRPr lang="en-US" sz="2800" b="1" dirty="0">
              <a:solidFill>
                <a:schemeClr val="bg1"/>
              </a:solidFill>
            </a:endParaRPr>
          </a:p>
        </p:txBody>
      </p:sp>
      <p:pic>
        <p:nvPicPr>
          <p:cNvPr id="1027" name="Picture 3" descr="C:\Users\rroth\AppData\Local\Microsoft\Windows\Temporary Internet Files\Content.IE5\ZOCCXHBG\MC900290188[1].wmf"/>
          <p:cNvPicPr>
            <a:picLocks noChangeAspect="1" noChangeArrowheads="1"/>
          </p:cNvPicPr>
          <p:nvPr/>
        </p:nvPicPr>
        <p:blipFill>
          <a:blip r:embed="rId3" cstate="print"/>
          <a:srcRect/>
          <a:stretch>
            <a:fillRect/>
          </a:stretch>
        </p:blipFill>
        <p:spPr bwMode="auto">
          <a:xfrm>
            <a:off x="6197600" y="5181601"/>
            <a:ext cx="2033005" cy="935013"/>
          </a:xfrm>
          <a:prstGeom prst="rect">
            <a:avLst/>
          </a:prstGeom>
          <a:noFill/>
        </p:spPr>
      </p:pic>
      <p:pic>
        <p:nvPicPr>
          <p:cNvPr id="1028" name="Picture 4" descr="C:\Users\rroth\AppData\Local\Microsoft\Windows\Temporary Internet Files\Content.IE5\GDLHTCKM\MC900030187[1].wmf"/>
          <p:cNvPicPr>
            <a:picLocks noChangeAspect="1" noChangeArrowheads="1"/>
          </p:cNvPicPr>
          <p:nvPr/>
        </p:nvPicPr>
        <p:blipFill>
          <a:blip r:embed="rId4" cstate="print"/>
          <a:srcRect/>
          <a:stretch>
            <a:fillRect/>
          </a:stretch>
        </p:blipFill>
        <p:spPr bwMode="auto">
          <a:xfrm>
            <a:off x="6096001" y="4800600"/>
            <a:ext cx="2173833" cy="1650492"/>
          </a:xfrm>
          <a:prstGeom prst="rect">
            <a:avLst/>
          </a:prstGeom>
          <a:noFill/>
        </p:spPr>
      </p:pic>
      <p:pic>
        <p:nvPicPr>
          <p:cNvPr id="1029" name="Picture 5" descr="C:\Users\rroth\AppData\Local\Microsoft\Windows\Temporary Internet Files\Content.IE5\U9ET0VW3\MC900390786[1].wmf"/>
          <p:cNvPicPr>
            <a:picLocks noChangeAspect="1" noChangeArrowheads="1"/>
          </p:cNvPicPr>
          <p:nvPr/>
        </p:nvPicPr>
        <p:blipFill>
          <a:blip r:embed="rId5" cstate="print"/>
          <a:srcRect/>
          <a:stretch>
            <a:fillRect/>
          </a:stretch>
        </p:blipFill>
        <p:spPr bwMode="auto">
          <a:xfrm>
            <a:off x="5994399" y="3356559"/>
            <a:ext cx="1300073" cy="926947"/>
          </a:xfrm>
          <a:prstGeom prst="rect">
            <a:avLst/>
          </a:prstGeom>
          <a:noFill/>
        </p:spPr>
      </p:pic>
      <p:pic>
        <p:nvPicPr>
          <p:cNvPr id="1030" name="Picture 6" descr="C:\Users\rroth\AppData\Local\Microsoft\Windows\Temporary Internet Files\Content.IE5\U9ET0VW3\MC900441752[1].png"/>
          <p:cNvPicPr>
            <a:picLocks noChangeAspect="1" noChangeArrowheads="1"/>
          </p:cNvPicPr>
          <p:nvPr/>
        </p:nvPicPr>
        <p:blipFill>
          <a:blip r:embed="rId6" cstate="print"/>
          <a:srcRect/>
          <a:stretch>
            <a:fillRect/>
          </a:stretch>
        </p:blipFill>
        <p:spPr bwMode="auto">
          <a:xfrm>
            <a:off x="5689600" y="1600200"/>
            <a:ext cx="1422400" cy="1066800"/>
          </a:xfrm>
          <a:prstGeom prst="rect">
            <a:avLst/>
          </a:prstGeom>
          <a:noFill/>
        </p:spPr>
      </p:pic>
      <p:pic>
        <p:nvPicPr>
          <p:cNvPr id="1031" name="Picture 7" descr="C:\Users\rroth\AppData\Local\Microsoft\Windows\Temporary Internet Files\Content.IE5\3RFCRU1K\MC900320170[1].wmf"/>
          <p:cNvPicPr>
            <a:picLocks noChangeAspect="1" noChangeArrowheads="1"/>
          </p:cNvPicPr>
          <p:nvPr/>
        </p:nvPicPr>
        <p:blipFill>
          <a:blip r:embed="rId7" cstate="print"/>
          <a:srcRect/>
          <a:stretch>
            <a:fillRect/>
          </a:stretch>
        </p:blipFill>
        <p:spPr bwMode="auto">
          <a:xfrm>
            <a:off x="7721600" y="1600201"/>
            <a:ext cx="1409965" cy="1221943"/>
          </a:xfrm>
          <a:prstGeom prst="rect">
            <a:avLst/>
          </a:prstGeom>
          <a:noFill/>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Activity 3</a:t>
            </a:r>
            <a:endParaRPr lang="en-US" dirty="0">
              <a:latin typeface="Comic Sans MS" pitchFamily="66" charset="0"/>
            </a:endParaRPr>
          </a:p>
        </p:txBody>
      </p:sp>
      <p:sp>
        <p:nvSpPr>
          <p:cNvPr id="3" name="Content Placeholder 2"/>
          <p:cNvSpPr>
            <a:spLocks noGrp="1"/>
          </p:cNvSpPr>
          <p:nvPr>
            <p:ph idx="1"/>
          </p:nvPr>
        </p:nvSpPr>
        <p:spPr>
          <a:xfrm>
            <a:off x="1524000" y="1524000"/>
            <a:ext cx="9144000" cy="4191000"/>
          </a:xfrm>
        </p:spPr>
        <p:txBody>
          <a:bodyPr>
            <a:normAutofit lnSpcReduction="10000"/>
          </a:bodyPr>
          <a:lstStyle/>
          <a:p>
            <a:r>
              <a:rPr lang="en-US" sz="2800" dirty="0" smtClean="0">
                <a:latin typeface="Comic Sans MS" pitchFamily="66" charset="0"/>
              </a:rPr>
              <a:t>Find the chart paper in the room that describes where you experience the most behavioral difficulty.</a:t>
            </a:r>
          </a:p>
          <a:p>
            <a:r>
              <a:rPr lang="en-US" sz="2800" dirty="0" smtClean="0">
                <a:latin typeface="Comic Sans MS" pitchFamily="66" charset="0"/>
              </a:rPr>
              <a:t>Discuss with your peers the problems and your expectations.  </a:t>
            </a:r>
          </a:p>
          <a:p>
            <a:r>
              <a:rPr lang="en-US" sz="2800" dirty="0" smtClean="0">
                <a:latin typeface="Comic Sans MS" pitchFamily="66" charset="0"/>
              </a:rPr>
              <a:t> Create a set of expectations (as a group) to teach students the expected behaviors in that area.</a:t>
            </a:r>
          </a:p>
          <a:p>
            <a:r>
              <a:rPr lang="en-US" sz="2800" dirty="0" smtClean="0">
                <a:latin typeface="Comic Sans MS" pitchFamily="66" charset="0"/>
              </a:rPr>
              <a:t>Create a visual chart to teach the entire group your expectations.</a:t>
            </a:r>
          </a:p>
          <a:p>
            <a:endParaRPr lang="en-US" sz="2800" dirty="0" smtClean="0">
              <a:latin typeface="Comic Sans MS" pitchFamily="66" charset="0"/>
            </a:endParaRPr>
          </a:p>
          <a:p>
            <a:endParaRPr lang="en-US" sz="2800" dirty="0" smtClean="0">
              <a:latin typeface="Comic Sans MS" pitchFamily="66" charset="0"/>
            </a:endParaRPr>
          </a:p>
          <a:p>
            <a:endParaRPr lang="en-US" sz="2800" dirty="0" smtClean="0">
              <a:latin typeface="Comic Sans MS" pitchFamily="66" charset="0"/>
            </a:endParaRPr>
          </a:p>
          <a:p>
            <a:endParaRPr lang="en-US" sz="2800" dirty="0" smtClean="0">
              <a:latin typeface="Comic Sans MS" pitchFamily="66" charset="0"/>
            </a:endParaRPr>
          </a:p>
          <a:p>
            <a:pPr>
              <a:buNone/>
            </a:pPr>
            <a:endParaRPr lang="en-US" sz="2800" dirty="0" smtClean="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mn-lt"/>
              </a:rPr>
              <a:t>MAC – Group Activity</a:t>
            </a:r>
            <a:endParaRPr lang="en-US" dirty="0">
              <a:latin typeface="+mn-lt"/>
            </a:endParaRPr>
          </a:p>
        </p:txBody>
      </p:sp>
      <p:pic>
        <p:nvPicPr>
          <p:cNvPr id="1026" name="Picture 2" descr="C:\Users\rroth\AppData\Local\Microsoft\Windows\Temporary Internet Files\Content.IE5\UVX5N290\MC900334096[1].wmf"/>
          <p:cNvPicPr>
            <a:picLocks noGrp="1" noChangeAspect="1" noChangeArrowheads="1"/>
          </p:cNvPicPr>
          <p:nvPr>
            <p:ph idx="1"/>
          </p:nvPr>
        </p:nvPicPr>
        <p:blipFill>
          <a:blip r:embed="rId2" cstate="print"/>
          <a:srcRect/>
          <a:stretch>
            <a:fillRect/>
          </a:stretch>
        </p:blipFill>
        <p:spPr bwMode="auto">
          <a:xfrm>
            <a:off x="9855201" y="1"/>
            <a:ext cx="2027529" cy="1816913"/>
          </a:xfrm>
          <a:prstGeom prst="rect">
            <a:avLst/>
          </a:prstGeom>
          <a:noFill/>
        </p:spPr>
      </p:pic>
      <p:sp>
        <p:nvSpPr>
          <p:cNvPr id="16" name="Rounded Rectangle 15"/>
          <p:cNvSpPr/>
          <p:nvPr/>
        </p:nvSpPr>
        <p:spPr>
          <a:xfrm>
            <a:off x="711200" y="16764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 y="3429000"/>
            <a:ext cx="375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51054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83200" y="1676400"/>
            <a:ext cx="558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83200" y="3352800"/>
            <a:ext cx="5689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5105400"/>
            <a:ext cx="599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828800"/>
            <a:ext cx="3149600" cy="523220"/>
          </a:xfrm>
          <a:prstGeom prst="rect">
            <a:avLst/>
          </a:prstGeom>
          <a:noFill/>
        </p:spPr>
        <p:txBody>
          <a:bodyPr wrap="square" rtlCol="0">
            <a:spAutoFit/>
          </a:bodyPr>
          <a:lstStyle/>
          <a:p>
            <a:r>
              <a:rPr lang="en-US" sz="2800" b="1" dirty="0" smtClean="0">
                <a:solidFill>
                  <a:schemeClr val="bg1"/>
                </a:solidFill>
              </a:rPr>
              <a:t>Movement</a:t>
            </a:r>
            <a:endParaRPr lang="en-US" sz="2800" b="1" dirty="0">
              <a:solidFill>
                <a:schemeClr val="bg1"/>
              </a:solidFill>
            </a:endParaRPr>
          </a:p>
        </p:txBody>
      </p:sp>
      <p:sp>
        <p:nvSpPr>
          <p:cNvPr id="23" name="TextBox 22"/>
          <p:cNvSpPr txBox="1"/>
          <p:nvPr/>
        </p:nvSpPr>
        <p:spPr>
          <a:xfrm>
            <a:off x="914400" y="3581400"/>
            <a:ext cx="3251200" cy="523220"/>
          </a:xfrm>
          <a:prstGeom prst="rect">
            <a:avLst/>
          </a:prstGeom>
          <a:noFill/>
        </p:spPr>
        <p:txBody>
          <a:bodyPr wrap="square" rtlCol="0">
            <a:spAutoFit/>
          </a:bodyPr>
          <a:lstStyle/>
          <a:p>
            <a:r>
              <a:rPr lang="en-US" sz="2800" b="1" dirty="0" smtClean="0">
                <a:solidFill>
                  <a:schemeClr val="bg1"/>
                </a:solidFill>
              </a:rPr>
              <a:t>Activity</a:t>
            </a:r>
            <a:endParaRPr lang="en-US" sz="2800" b="1" dirty="0">
              <a:solidFill>
                <a:schemeClr val="bg1"/>
              </a:solidFill>
            </a:endParaRPr>
          </a:p>
        </p:txBody>
      </p:sp>
      <p:sp>
        <p:nvSpPr>
          <p:cNvPr id="24" name="TextBox 23"/>
          <p:cNvSpPr txBox="1"/>
          <p:nvPr/>
        </p:nvSpPr>
        <p:spPr>
          <a:xfrm>
            <a:off x="914400" y="5334000"/>
            <a:ext cx="3352800" cy="523220"/>
          </a:xfrm>
          <a:prstGeom prst="rect">
            <a:avLst/>
          </a:prstGeom>
          <a:noFill/>
        </p:spPr>
        <p:txBody>
          <a:bodyPr wrap="square" rtlCol="0">
            <a:spAutoFit/>
          </a:bodyPr>
          <a:lstStyle/>
          <a:p>
            <a:r>
              <a:rPr lang="en-US" sz="2800" b="1" dirty="0" smtClean="0">
                <a:solidFill>
                  <a:schemeClr val="bg1"/>
                </a:solidFill>
              </a:rPr>
              <a:t>Conversation</a:t>
            </a:r>
            <a:endParaRPr lang="en-US" sz="2800" b="1" dirty="0">
              <a:solidFill>
                <a:schemeClr val="bg1"/>
              </a:solidFill>
            </a:endParaRPr>
          </a:p>
        </p:txBody>
      </p:sp>
      <p:pic>
        <p:nvPicPr>
          <p:cNvPr id="1030" name="Picture 6" descr="C:\Users\rroth\AppData\Local\Microsoft\Windows\Temporary Internet Files\Content.IE5\U9ET0VW3\MC900441752[1].png"/>
          <p:cNvPicPr>
            <a:picLocks noChangeAspect="1" noChangeArrowheads="1"/>
          </p:cNvPicPr>
          <p:nvPr/>
        </p:nvPicPr>
        <p:blipFill>
          <a:blip r:embed="rId3" cstate="print"/>
          <a:srcRect/>
          <a:stretch>
            <a:fillRect/>
          </a:stretch>
        </p:blipFill>
        <p:spPr bwMode="auto">
          <a:xfrm>
            <a:off x="5689600" y="1600200"/>
            <a:ext cx="1422400" cy="1066800"/>
          </a:xfrm>
          <a:prstGeom prst="rect">
            <a:avLst/>
          </a:prstGeom>
          <a:noFill/>
        </p:spPr>
      </p:pic>
      <p:pic>
        <p:nvPicPr>
          <p:cNvPr id="1031" name="Picture 7" descr="C:\Users\rroth\AppData\Local\Microsoft\Windows\Temporary Internet Files\Content.IE5\3RFCRU1K\MC900320170[1].wmf"/>
          <p:cNvPicPr>
            <a:picLocks noChangeAspect="1" noChangeArrowheads="1"/>
          </p:cNvPicPr>
          <p:nvPr/>
        </p:nvPicPr>
        <p:blipFill>
          <a:blip r:embed="rId4" cstate="print"/>
          <a:srcRect/>
          <a:stretch>
            <a:fillRect/>
          </a:stretch>
        </p:blipFill>
        <p:spPr bwMode="auto">
          <a:xfrm>
            <a:off x="7721600" y="1600201"/>
            <a:ext cx="1409965" cy="1221943"/>
          </a:xfrm>
          <a:prstGeom prst="rect">
            <a:avLst/>
          </a:prstGeom>
          <a:noFill/>
        </p:spPr>
      </p:pic>
      <p:pic>
        <p:nvPicPr>
          <p:cNvPr id="2051" name="Picture 3" descr="C:\Users\rroth\AppData\Local\Microsoft\Windows\Temporary Internet Files\Content.IE5\8J6OKFIC\MC900197662[1].wmf"/>
          <p:cNvPicPr>
            <a:picLocks noChangeAspect="1" noChangeArrowheads="1"/>
          </p:cNvPicPr>
          <p:nvPr/>
        </p:nvPicPr>
        <p:blipFill>
          <a:blip r:embed="rId5" cstate="print"/>
          <a:srcRect/>
          <a:stretch>
            <a:fillRect/>
          </a:stretch>
        </p:blipFill>
        <p:spPr bwMode="auto">
          <a:xfrm>
            <a:off x="6908801" y="3276600"/>
            <a:ext cx="1321889" cy="998144"/>
          </a:xfrm>
          <a:prstGeom prst="rect">
            <a:avLst/>
          </a:prstGeom>
          <a:noFill/>
        </p:spPr>
      </p:pic>
      <p:pic>
        <p:nvPicPr>
          <p:cNvPr id="2052" name="Picture 4" descr="C:\Users\rroth\AppData\Local\Microsoft\Windows\Temporary Internet Files\Content.IE5\3RFCRU1K\MC900088954[1].wmf"/>
          <p:cNvPicPr>
            <a:picLocks noChangeAspect="1" noChangeArrowheads="1"/>
          </p:cNvPicPr>
          <p:nvPr/>
        </p:nvPicPr>
        <p:blipFill>
          <a:blip r:embed="rId6" cstate="print"/>
          <a:srcRect/>
          <a:stretch>
            <a:fillRect/>
          </a:stretch>
        </p:blipFill>
        <p:spPr bwMode="auto">
          <a:xfrm>
            <a:off x="5892800" y="5029201"/>
            <a:ext cx="1895043" cy="1174667"/>
          </a:xfrm>
          <a:prstGeom prst="rect">
            <a:avLst/>
          </a:prstGeom>
          <a:noFill/>
        </p:spPr>
      </p:pic>
      <p:sp>
        <p:nvSpPr>
          <p:cNvPr id="25" name="TextBox 24"/>
          <p:cNvSpPr txBox="1"/>
          <p:nvPr/>
        </p:nvSpPr>
        <p:spPr>
          <a:xfrm>
            <a:off x="8331200" y="5257800"/>
            <a:ext cx="2743200" cy="523220"/>
          </a:xfrm>
          <a:prstGeom prst="rect">
            <a:avLst/>
          </a:prstGeom>
          <a:noFill/>
        </p:spPr>
        <p:txBody>
          <a:bodyPr wrap="square" rtlCol="0">
            <a:spAutoFit/>
          </a:bodyPr>
          <a:lstStyle/>
          <a:p>
            <a:r>
              <a:rPr lang="en-US" sz="2800" b="1" dirty="0" smtClean="0">
                <a:solidFill>
                  <a:schemeClr val="bg1"/>
                </a:solidFill>
              </a:rPr>
              <a:t>Level 2</a:t>
            </a:r>
            <a:endParaRPr lang="en-US" sz="2800" b="1" dirty="0">
              <a:solidFill>
                <a:schemeClr val="bg1"/>
              </a:solidFil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Time your activities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hlinkClick r:id="rId3"/>
              </a:rPr>
              <a:t>www.online-stopwatch.com</a:t>
            </a:r>
            <a:endParaRPr lang="en-US" dirty="0" smtClean="0"/>
          </a:p>
          <a:p>
            <a:r>
              <a:rPr lang="en-US" u="sng" dirty="0" smtClean="0"/>
              <a:t>10 min</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BREAK</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Student Engagement</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r>
              <a:rPr lang="en-US" sz="2800" dirty="0" smtClean="0">
                <a:latin typeface="Comic Sans MS" pitchFamily="66" charset="0"/>
              </a:rPr>
              <a:t>What it is – This </a:t>
            </a:r>
            <a:r>
              <a:rPr lang="en-US" sz="2800" dirty="0" smtClean="0">
                <a:latin typeface="Comic Sans MS" pitchFamily="66" charset="0"/>
              </a:rPr>
              <a:t>process involves </a:t>
            </a:r>
            <a:r>
              <a:rPr lang="en-US" sz="2800" dirty="0" smtClean="0">
                <a:latin typeface="Comic Sans MS" pitchFamily="66" charset="0"/>
              </a:rPr>
              <a:t>developing procedures designed to increase the likelihood that students will be engaged in classroom activities.</a:t>
            </a:r>
          </a:p>
          <a:p>
            <a:r>
              <a:rPr lang="en-US" sz="2800" dirty="0" smtClean="0">
                <a:latin typeface="Comic Sans MS" pitchFamily="66" charset="0"/>
              </a:rPr>
              <a:t>Why This Works – </a:t>
            </a:r>
          </a:p>
          <a:p>
            <a:pPr lvl="1"/>
            <a:r>
              <a:rPr lang="en-US" sz="2800" dirty="0" smtClean="0">
                <a:latin typeface="Comic Sans MS" pitchFamily="66" charset="0"/>
              </a:rPr>
              <a:t>When you are successful in engaging students, you get higher rates of student learning</a:t>
            </a:r>
          </a:p>
          <a:p>
            <a:pPr lvl="1"/>
            <a:r>
              <a:rPr lang="en-US" sz="2800" dirty="0" smtClean="0">
                <a:latin typeface="Comic Sans MS" pitchFamily="66" charset="0"/>
              </a:rPr>
              <a:t>When you are successful in engaging students, you get lower rates of student misbehavior</a:t>
            </a:r>
            <a:endParaRPr lang="en-US" sz="28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Steps for Engaging Students</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3000" dirty="0" smtClean="0">
                <a:latin typeface="Comic Sans MS" pitchFamily="66" charset="0"/>
              </a:rPr>
              <a:t>Develop activities that are high interest and developmentally appropriate.</a:t>
            </a:r>
          </a:p>
          <a:p>
            <a:pPr marL="457200" indent="-457200">
              <a:buFont typeface="+mj-lt"/>
              <a:buAutoNum type="arabicPeriod"/>
            </a:pPr>
            <a:r>
              <a:rPr lang="en-US" sz="3000" dirty="0" smtClean="0">
                <a:latin typeface="Comic Sans MS" pitchFamily="66" charset="0"/>
              </a:rPr>
              <a:t>Introduce activities in ways that stimulate children.</a:t>
            </a:r>
          </a:p>
          <a:p>
            <a:pPr marL="457200" indent="-457200">
              <a:buFont typeface="+mj-lt"/>
              <a:buAutoNum type="arabicPeriod"/>
            </a:pPr>
            <a:r>
              <a:rPr lang="en-US" sz="3000" dirty="0" smtClean="0">
                <a:latin typeface="Comic Sans MS" pitchFamily="66" charset="0"/>
              </a:rPr>
              <a:t>Pay attention to how you collect and maintain completed work.</a:t>
            </a:r>
          </a:p>
          <a:p>
            <a:pPr marL="457200" indent="-457200">
              <a:buFont typeface="+mj-lt"/>
              <a:buAutoNum type="arabicPeriod"/>
            </a:pPr>
            <a:r>
              <a:rPr lang="en-US" sz="3000" dirty="0" smtClean="0">
                <a:latin typeface="Comic Sans MS" pitchFamily="66" charset="0"/>
              </a:rPr>
              <a:t>Plan for how you encourage participation.</a:t>
            </a:r>
          </a:p>
          <a:p>
            <a:pPr marL="457200" indent="-457200">
              <a:buFont typeface="+mj-lt"/>
              <a:buAutoNum type="arabicPeriod"/>
            </a:pPr>
            <a:endParaRPr lang="en-US"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normAutofit/>
          </a:bodyPr>
          <a:lstStyle/>
          <a:p>
            <a:pPr eaLnBrk="1" hangingPunct="1"/>
            <a:r>
              <a:rPr lang="en-US" sz="3200" dirty="0" smtClean="0">
                <a:latin typeface="Comic Sans MS" pitchFamily="66" charset="0"/>
              </a:rPr>
              <a:t>I can develop and implement at least 2 strategies that will improve the behavior of students immediately.</a:t>
            </a:r>
          </a:p>
          <a:p>
            <a:r>
              <a:rPr lang="en-US" sz="3200" dirty="0" smtClean="0">
                <a:latin typeface="Comic Sans MS" pitchFamily="66" charset="0"/>
              </a:rPr>
              <a:t>I can utilize the resources provided to help students to be successful</a:t>
            </a:r>
          </a:p>
          <a:p>
            <a:pPr eaLnBrk="1" hangingPunct="1">
              <a:buNone/>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latin typeface="Comic Sans MS" pitchFamily="66" charset="0"/>
              </a:rPr>
              <a:t>Purpose</a:t>
            </a:r>
            <a:endParaRPr lang="en-US" dirty="0">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6">
                                            <p:txEl>
                                              <p:pRg st="1" end="1"/>
                                            </p:txEl>
                                          </p:spTgt>
                                        </p:tgtEl>
                                        <p:attrNameLst>
                                          <p:attrName>style.visibility</p:attrName>
                                        </p:attrNameLst>
                                      </p:cBhvr>
                                      <p:to>
                                        <p:strVal val="visible"/>
                                      </p:to>
                                    </p:set>
                                    <p:anim calcmode="lin" valueType="num">
                                      <p:cBhvr additive="base">
                                        <p:cTn id="13" dur="5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Tips for Engaging Students</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omic Sans MS" pitchFamily="66" charset="0"/>
              </a:rPr>
              <a:t>If you have students who will not engage in the instruction, ask yourself the following:</a:t>
            </a:r>
          </a:p>
          <a:p>
            <a:pPr lvl="1"/>
            <a:r>
              <a:rPr lang="en-US" sz="2800" dirty="0" smtClean="0">
                <a:latin typeface="Comic Sans MS" pitchFamily="66" charset="0"/>
              </a:rPr>
              <a:t>Are my materials sufficiently engaging?</a:t>
            </a:r>
          </a:p>
          <a:p>
            <a:pPr lvl="1"/>
            <a:r>
              <a:rPr lang="en-US" sz="2800" dirty="0" smtClean="0">
                <a:latin typeface="Comic Sans MS" pitchFamily="66" charset="0"/>
              </a:rPr>
              <a:t>Are there </a:t>
            </a:r>
            <a:r>
              <a:rPr lang="en-US" sz="2800" dirty="0" smtClean="0">
                <a:solidFill>
                  <a:srgbClr val="FF0000"/>
                </a:solidFill>
                <a:latin typeface="Comic Sans MS" pitchFamily="66" charset="0"/>
              </a:rPr>
              <a:t>enough materials </a:t>
            </a:r>
            <a:r>
              <a:rPr lang="en-US" sz="2800" dirty="0" smtClean="0">
                <a:latin typeface="Comic Sans MS" pitchFamily="66" charset="0"/>
              </a:rPr>
              <a:t>for all children to have an opportunity to use them?</a:t>
            </a:r>
          </a:p>
          <a:p>
            <a:pPr lvl="1"/>
            <a:r>
              <a:rPr lang="en-US" sz="2800" dirty="0" smtClean="0">
                <a:latin typeface="Comic Sans MS" pitchFamily="66" charset="0"/>
              </a:rPr>
              <a:t>Is the child too immature to engage in interactive activities successfully?</a:t>
            </a:r>
          </a:p>
          <a:p>
            <a:pPr lvl="1"/>
            <a:r>
              <a:rPr lang="en-US" sz="2800" dirty="0" smtClean="0">
                <a:latin typeface="Comic Sans MS" pitchFamily="66" charset="0"/>
              </a:rPr>
              <a:t>Is the child simply too shy or afraid?</a:t>
            </a:r>
            <a:endParaRPr lang="en-US" sz="28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8839200" cy="1082674"/>
          </a:xfrm>
        </p:spPr>
        <p:txBody>
          <a:bodyPr>
            <a:normAutofit/>
          </a:bodyPr>
          <a:lstStyle/>
          <a:p>
            <a:r>
              <a:rPr lang="en-US" dirty="0" smtClean="0">
                <a:latin typeface="Comic Sans MS" pitchFamily="66" charset="0"/>
              </a:rPr>
              <a:t>Examples for Engaging Students</a:t>
            </a:r>
            <a:endParaRPr lang="en-US" sz="1300" dirty="0">
              <a:latin typeface="Comic Sans MS" pitchFamily="66" charset="0"/>
            </a:endParaRPr>
          </a:p>
        </p:txBody>
      </p:sp>
      <p:sp>
        <p:nvSpPr>
          <p:cNvPr id="5" name="Content Placeholder 4"/>
          <p:cNvSpPr>
            <a:spLocks noGrp="1"/>
          </p:cNvSpPr>
          <p:nvPr>
            <p:ph idx="1"/>
          </p:nvPr>
        </p:nvSpPr>
        <p:spPr>
          <a:xfrm>
            <a:off x="1371600" y="1295400"/>
            <a:ext cx="9144000" cy="3474720"/>
          </a:xfrm>
        </p:spPr>
        <p:txBody>
          <a:bodyPr>
            <a:normAutofit fontScale="25000" lnSpcReduction="20000"/>
          </a:bodyPr>
          <a:lstStyle/>
          <a:p>
            <a:r>
              <a:rPr lang="en-US" sz="4800" b="1" dirty="0" smtClean="0"/>
              <a:t>Show and tell.</a:t>
            </a:r>
            <a:r>
              <a:rPr lang="en-US" sz="4800" dirty="0" smtClean="0"/>
              <a:t> You got to do something or bring something and then tell others about it. Secondary skill attainment measurement needs to be less about testing and more about </a:t>
            </a:r>
            <a:r>
              <a:rPr lang="en-US" sz="4800" strike="sngStrike" dirty="0" smtClean="0"/>
              <a:t>show and tell</a:t>
            </a:r>
            <a:r>
              <a:rPr lang="en-US" sz="4800" dirty="0" smtClean="0"/>
              <a:t> performance-based assessment. Oh, and listening to other students is a lot more involving than listening to the old person in the room.</a:t>
            </a:r>
          </a:p>
          <a:p>
            <a:r>
              <a:rPr lang="en-US" sz="4800" b="1" dirty="0" smtClean="0"/>
              <a:t>Choices. </a:t>
            </a:r>
            <a:r>
              <a:rPr lang="en-US" sz="4800" dirty="0" smtClean="0"/>
              <a:t>As a little kid you often got to choose - your library book, your reading buddy, your activity, the subject of your drawing. People tend to choose things that interest them and interesting things are engaging. How often do we let older students choose?</a:t>
            </a:r>
          </a:p>
          <a:p>
            <a:r>
              <a:rPr lang="en-US" sz="4800" b="1" dirty="0" smtClean="0"/>
              <a:t>Play.</a:t>
            </a:r>
            <a:r>
              <a:rPr lang="en-US" sz="4800" dirty="0" smtClean="0"/>
              <a:t> Elementary teachers can make a game out of almost anything - and make just about every task feel like play. The older we get, the less we get to </a:t>
            </a:r>
            <a:r>
              <a:rPr lang="en-US" sz="4800" i="1" dirty="0" smtClean="0"/>
              <a:t>play</a:t>
            </a:r>
            <a:r>
              <a:rPr lang="en-US" sz="4800" dirty="0" smtClean="0"/>
              <a:t> and more we have to </a:t>
            </a:r>
            <a:r>
              <a:rPr lang="en-US" sz="4800" i="1" dirty="0" smtClean="0"/>
              <a:t>work</a:t>
            </a:r>
            <a:r>
              <a:rPr lang="en-US" sz="4800" dirty="0" smtClean="0"/>
              <a:t>. Just why is that? </a:t>
            </a:r>
            <a:r>
              <a:rPr lang="en-US" sz="4800" dirty="0" err="1" smtClean="0"/>
              <a:t>Gamification</a:t>
            </a:r>
            <a:r>
              <a:rPr lang="en-US" sz="4800" dirty="0" smtClean="0"/>
              <a:t> is a fancy term for putting play back into the curriculum. Look it up.</a:t>
            </a:r>
          </a:p>
          <a:p>
            <a:r>
              <a:rPr lang="en-US" sz="4800" b="1" dirty="0" smtClean="0"/>
              <a:t>Naps.</a:t>
            </a:r>
            <a:r>
              <a:rPr lang="en-US" sz="4800" dirty="0" smtClean="0"/>
              <a:t> Most adolescents I know are tired - and not because they've been up all night texting. (Well, maybe that's part of it.) We've long known that teens do better when school starts later in the morning. Tired people have a tough time staying engaged.</a:t>
            </a:r>
          </a:p>
          <a:p>
            <a:r>
              <a:rPr lang="en-US" sz="4800" b="1" dirty="0" smtClean="0"/>
              <a:t>To go outside. </a:t>
            </a:r>
            <a:r>
              <a:rPr lang="en-US" sz="4800" dirty="0" smtClean="0"/>
              <a:t>The best learning takes place in the "real world" not in the classroom. Whether it is studying bugs and leaves in first grade, marching with the band in junior high, or doing service learning as seniors, we all are more interested when it is the real world with which we are dealing.</a:t>
            </a:r>
          </a:p>
          <a:p>
            <a:r>
              <a:rPr lang="en-US" sz="4800" b="1" dirty="0" smtClean="0"/>
              <a:t>Colors. </a:t>
            </a:r>
            <a:r>
              <a:rPr lang="en-US" sz="4800" dirty="0" smtClean="0"/>
              <a:t>A blank sheet of construction paper and some </a:t>
            </a:r>
            <a:r>
              <a:rPr lang="en-US" sz="4800" dirty="0" err="1" smtClean="0"/>
              <a:t>crayolas</a:t>
            </a:r>
            <a:r>
              <a:rPr lang="en-US" sz="4800" dirty="0" smtClean="0"/>
              <a:t> have always let young learners be creative. Creativity is inherently engaging. What's the high school classroom's </a:t>
            </a:r>
            <a:r>
              <a:rPr lang="en-US" sz="4800" dirty="0" err="1" smtClean="0"/>
              <a:t>equivilant</a:t>
            </a:r>
            <a:r>
              <a:rPr lang="en-US" sz="4800" dirty="0" smtClean="0"/>
              <a:t> to scissors and paste? </a:t>
            </a:r>
          </a:p>
          <a:p>
            <a:r>
              <a:rPr lang="en-US" sz="4800" b="1" dirty="0" smtClean="0"/>
              <a:t>To do it together. </a:t>
            </a:r>
            <a:r>
              <a:rPr lang="en-US" sz="4800" dirty="0" smtClean="0"/>
              <a:t>Reading groups. Play groups. Science groups. It's better with other kids. Social learners are engaged learners.</a:t>
            </a:r>
          </a:p>
          <a:p>
            <a:r>
              <a:rPr lang="en-US" sz="4800" b="1" dirty="0" smtClean="0"/>
              <a:t>Reading for enjoyment. </a:t>
            </a:r>
            <a:r>
              <a:rPr lang="en-US" sz="4800" dirty="0" smtClean="0"/>
              <a:t>Our elementary teachers and librarians want us to practice reading so much they let us read what we like! Do our secondary teachers want us to write so much, know so much, experiment so much, and solve problems so much that we get to do it for enjoyment?</a:t>
            </a:r>
          </a:p>
          <a:p>
            <a:r>
              <a:rPr lang="en-US" sz="4800" b="1" dirty="0" smtClean="0"/>
              <a:t>Learning that's important. </a:t>
            </a:r>
            <a:r>
              <a:rPr lang="en-US" sz="4800" dirty="0" smtClean="0"/>
              <a:t>Nobody needs to convince a little kid that learning to read, to add and subtract, or to know about firemen is important. And that you should pay attention when being taught these things. Calculus, world history, the Romantic poets, the atomic structure of non-metals, not so much. If you can't convince me what you are teaching should be important to me, teach something that is.</a:t>
            </a:r>
          </a:p>
          <a:p>
            <a:r>
              <a:rPr lang="en-US" sz="4800" b="1" dirty="0" smtClean="0"/>
              <a:t>Care.</a:t>
            </a:r>
            <a:r>
              <a:rPr lang="en-US" sz="4800" dirty="0" smtClean="0"/>
              <a:t> OK, this should have been the first one. I really believe a lot little kids are engaged because they know someone cares that they are. Yeah, the littlies are cute and cuddly and all that, but the gangly, awkward, homely teens need to know adults care too. When someone else is paying attention to you, you pay more attention yourself.</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omic Sans MS" pitchFamily="66" charset="0"/>
              </a:rPr>
              <a:t>Student Engagement Examples</a:t>
            </a:r>
            <a:endParaRPr lang="en-US" dirty="0">
              <a:latin typeface="Comic Sans MS" pitchFamily="66" charset="0"/>
            </a:endParaRPr>
          </a:p>
        </p:txBody>
      </p:sp>
      <p:pic>
        <p:nvPicPr>
          <p:cNvPr id="54274" name="Picture 2" descr="C:\Users\rroth\AppData\Local\Microsoft\Windows\Temporary Internet Files\Content.Outlook\RDKKSL3H\701950f39ff1f6ae9e74054bf059a6d9.jpg"/>
          <p:cNvPicPr>
            <a:picLocks noChangeAspect="1" noChangeArrowheads="1"/>
          </p:cNvPicPr>
          <p:nvPr/>
        </p:nvPicPr>
        <p:blipFill>
          <a:blip r:embed="rId3" cstate="print"/>
          <a:srcRect/>
          <a:stretch>
            <a:fillRect/>
          </a:stretch>
        </p:blipFill>
        <p:spPr bwMode="auto">
          <a:xfrm>
            <a:off x="5562600" y="1447800"/>
            <a:ext cx="1714500" cy="2286000"/>
          </a:xfrm>
          <a:prstGeom prst="rect">
            <a:avLst/>
          </a:prstGeom>
          <a:noFill/>
        </p:spPr>
      </p:pic>
      <p:pic>
        <p:nvPicPr>
          <p:cNvPr id="54275" name="Picture 3" descr="C:\Users\rroth\AppData\Local\Microsoft\Windows\Temporary Internet Files\Content.Outlook\RDKKSL3H\59140ba92f9922585845392f85db3f70.jpg"/>
          <p:cNvPicPr>
            <a:picLocks noChangeAspect="1" noChangeArrowheads="1"/>
          </p:cNvPicPr>
          <p:nvPr/>
        </p:nvPicPr>
        <p:blipFill>
          <a:blip r:embed="rId4" cstate="print"/>
          <a:srcRect/>
          <a:stretch>
            <a:fillRect/>
          </a:stretch>
        </p:blipFill>
        <p:spPr bwMode="auto">
          <a:xfrm>
            <a:off x="152400" y="3352800"/>
            <a:ext cx="4417512" cy="3505200"/>
          </a:xfrm>
          <a:prstGeom prst="rect">
            <a:avLst/>
          </a:prstGeom>
          <a:noFill/>
        </p:spPr>
      </p:pic>
      <p:pic>
        <p:nvPicPr>
          <p:cNvPr id="54276" name="Picture 4" descr="C:\Users\rroth\AppData\Local\Microsoft\Windows\Temporary Internet Files\Content.Outlook\RDKKSL3H\ce55ddb687ac5160ecd37bd8e357ade1.jpg"/>
          <p:cNvPicPr>
            <a:picLocks noChangeAspect="1" noChangeArrowheads="1"/>
          </p:cNvPicPr>
          <p:nvPr/>
        </p:nvPicPr>
        <p:blipFill>
          <a:blip r:embed="rId5" cstate="print"/>
          <a:srcRect/>
          <a:stretch>
            <a:fillRect/>
          </a:stretch>
        </p:blipFill>
        <p:spPr bwMode="auto">
          <a:xfrm>
            <a:off x="533400" y="1371600"/>
            <a:ext cx="2286000" cy="1714500"/>
          </a:xfrm>
          <a:prstGeom prst="rect">
            <a:avLst/>
          </a:prstGeom>
          <a:noFill/>
        </p:spPr>
      </p:pic>
      <p:pic>
        <p:nvPicPr>
          <p:cNvPr id="54277" name="Picture 5" descr="C:\Users\rroth\AppData\Local\Microsoft\Windows\Temporary Internet Files\Content.Outlook\RDKKSL3H\590f14ceb109c49a8d381a93de6937a6.jpg"/>
          <p:cNvPicPr>
            <a:picLocks noChangeAspect="1" noChangeArrowheads="1"/>
          </p:cNvPicPr>
          <p:nvPr/>
        </p:nvPicPr>
        <p:blipFill>
          <a:blip r:embed="rId6" cstate="print"/>
          <a:srcRect/>
          <a:stretch>
            <a:fillRect/>
          </a:stretch>
        </p:blipFill>
        <p:spPr bwMode="auto">
          <a:xfrm>
            <a:off x="5181600" y="3810000"/>
            <a:ext cx="2333625" cy="3048000"/>
          </a:xfrm>
          <a:prstGeom prst="rect">
            <a:avLst/>
          </a:prstGeom>
          <a:noFill/>
        </p:spPr>
      </p:pic>
      <p:pic>
        <p:nvPicPr>
          <p:cNvPr id="54278" name="Picture 6" descr="C:\Users\rroth\AppData\Local\Microsoft\Windows\Temporary Internet Files\Content.Outlook\RDKKSL3H\89e8435bec5b3e74ba559f25468043be.jpg"/>
          <p:cNvPicPr>
            <a:picLocks noChangeAspect="1" noChangeArrowheads="1"/>
          </p:cNvPicPr>
          <p:nvPr/>
        </p:nvPicPr>
        <p:blipFill>
          <a:blip r:embed="rId7" cstate="print"/>
          <a:srcRect/>
          <a:stretch>
            <a:fillRect/>
          </a:stretch>
        </p:blipFill>
        <p:spPr bwMode="auto">
          <a:xfrm>
            <a:off x="7467600" y="0"/>
            <a:ext cx="4429125" cy="685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Activity 4:  Student Engagement</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sz="2800" dirty="0" smtClean="0">
                <a:latin typeface="Comic Sans MS" pitchFamily="66" charset="0"/>
              </a:rPr>
              <a:t>Follow the link on Engagement</a:t>
            </a:r>
          </a:p>
          <a:p>
            <a:r>
              <a:rPr lang="en-US" sz="2800" u="sng" dirty="0" smtClean="0">
                <a:hlinkClick r:id="rId3"/>
              </a:rPr>
              <a:t>http://dcpschriswesterfield.weebly.com/pbis-activity-survey.html</a:t>
            </a:r>
            <a:endParaRPr lang="en-US" sz="2800" u="sng" dirty="0" smtClean="0"/>
          </a:p>
          <a:p>
            <a:r>
              <a:rPr lang="en-US" sz="2800" dirty="0" smtClean="0">
                <a:latin typeface="Comic Sans MS" pitchFamily="66" charset="0"/>
              </a:rPr>
              <a:t>How have we done in engaging you as a learner today?</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28600"/>
            <a:ext cx="10972800" cy="1143000"/>
          </a:xfrm>
        </p:spPr>
        <p:txBody>
          <a:bodyPr/>
          <a:lstStyle/>
          <a:p>
            <a:r>
              <a:rPr lang="en-US" dirty="0" smtClean="0">
                <a:latin typeface="+mn-lt"/>
              </a:rPr>
              <a:t>MAC – Independent Work</a:t>
            </a:r>
            <a:endParaRPr lang="en-US" dirty="0">
              <a:latin typeface="+mn-lt"/>
            </a:endParaRPr>
          </a:p>
        </p:txBody>
      </p:sp>
      <p:pic>
        <p:nvPicPr>
          <p:cNvPr id="1026" name="Picture 2" descr="C:\Users\rroth\AppData\Local\Microsoft\Windows\Temporary Internet Files\Content.IE5\UVX5N290\MC900334096[1].wmf"/>
          <p:cNvPicPr>
            <a:picLocks noGrp="1" noChangeAspect="1" noChangeArrowheads="1"/>
          </p:cNvPicPr>
          <p:nvPr>
            <p:ph idx="1"/>
          </p:nvPr>
        </p:nvPicPr>
        <p:blipFill>
          <a:blip r:embed="rId2" cstate="print"/>
          <a:srcRect/>
          <a:stretch>
            <a:fillRect/>
          </a:stretch>
        </p:blipFill>
        <p:spPr bwMode="auto">
          <a:xfrm>
            <a:off x="9855201" y="1"/>
            <a:ext cx="2027529" cy="1816913"/>
          </a:xfrm>
          <a:prstGeom prst="rect">
            <a:avLst/>
          </a:prstGeom>
          <a:noFill/>
        </p:spPr>
      </p:pic>
      <p:sp>
        <p:nvSpPr>
          <p:cNvPr id="16" name="Rounded Rectangle 15"/>
          <p:cNvSpPr/>
          <p:nvPr/>
        </p:nvSpPr>
        <p:spPr>
          <a:xfrm>
            <a:off x="711200" y="16764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 y="3429000"/>
            <a:ext cx="375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51054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83200" y="1676400"/>
            <a:ext cx="558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83200" y="3352800"/>
            <a:ext cx="5689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5105400"/>
            <a:ext cx="599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828800"/>
            <a:ext cx="3149600" cy="523220"/>
          </a:xfrm>
          <a:prstGeom prst="rect">
            <a:avLst/>
          </a:prstGeom>
          <a:noFill/>
        </p:spPr>
        <p:txBody>
          <a:bodyPr wrap="square" rtlCol="0">
            <a:spAutoFit/>
          </a:bodyPr>
          <a:lstStyle/>
          <a:p>
            <a:r>
              <a:rPr lang="en-US" sz="2800" b="1" dirty="0" smtClean="0">
                <a:solidFill>
                  <a:schemeClr val="bg1"/>
                </a:solidFill>
              </a:rPr>
              <a:t>Movement</a:t>
            </a:r>
            <a:endParaRPr lang="en-US" sz="2800" b="1" dirty="0">
              <a:solidFill>
                <a:schemeClr val="bg1"/>
              </a:solidFill>
            </a:endParaRPr>
          </a:p>
        </p:txBody>
      </p:sp>
      <p:sp>
        <p:nvSpPr>
          <p:cNvPr id="23" name="TextBox 22"/>
          <p:cNvSpPr txBox="1"/>
          <p:nvPr/>
        </p:nvSpPr>
        <p:spPr>
          <a:xfrm>
            <a:off x="914400" y="3581400"/>
            <a:ext cx="3251200" cy="523220"/>
          </a:xfrm>
          <a:prstGeom prst="rect">
            <a:avLst/>
          </a:prstGeom>
          <a:noFill/>
        </p:spPr>
        <p:txBody>
          <a:bodyPr wrap="square" rtlCol="0">
            <a:spAutoFit/>
          </a:bodyPr>
          <a:lstStyle/>
          <a:p>
            <a:r>
              <a:rPr lang="en-US" sz="2800" b="1" dirty="0" smtClean="0">
                <a:solidFill>
                  <a:schemeClr val="bg1"/>
                </a:solidFill>
              </a:rPr>
              <a:t>Activity</a:t>
            </a:r>
            <a:endParaRPr lang="en-US" sz="2800" b="1" dirty="0">
              <a:solidFill>
                <a:schemeClr val="bg1"/>
              </a:solidFill>
            </a:endParaRPr>
          </a:p>
        </p:txBody>
      </p:sp>
      <p:sp>
        <p:nvSpPr>
          <p:cNvPr id="24" name="TextBox 23"/>
          <p:cNvSpPr txBox="1"/>
          <p:nvPr/>
        </p:nvSpPr>
        <p:spPr>
          <a:xfrm>
            <a:off x="914400" y="5334000"/>
            <a:ext cx="3352800" cy="523220"/>
          </a:xfrm>
          <a:prstGeom prst="rect">
            <a:avLst/>
          </a:prstGeom>
          <a:noFill/>
        </p:spPr>
        <p:txBody>
          <a:bodyPr wrap="square" rtlCol="0">
            <a:spAutoFit/>
          </a:bodyPr>
          <a:lstStyle/>
          <a:p>
            <a:r>
              <a:rPr lang="en-US" sz="2800" b="1" dirty="0" smtClean="0">
                <a:solidFill>
                  <a:schemeClr val="bg1"/>
                </a:solidFill>
              </a:rPr>
              <a:t>Conversation</a:t>
            </a:r>
            <a:endParaRPr lang="en-US" sz="2800" b="1" dirty="0">
              <a:solidFill>
                <a:schemeClr val="bg1"/>
              </a:solidFill>
            </a:endParaRPr>
          </a:p>
        </p:txBody>
      </p:sp>
      <p:pic>
        <p:nvPicPr>
          <p:cNvPr id="1027" name="Picture 3" descr="C:\Users\rroth\AppData\Local\Microsoft\Windows\Temporary Internet Files\Content.IE5\ZOCCXHBG\MC900290188[1].wmf"/>
          <p:cNvPicPr>
            <a:picLocks noChangeAspect="1" noChangeArrowheads="1"/>
          </p:cNvPicPr>
          <p:nvPr/>
        </p:nvPicPr>
        <p:blipFill>
          <a:blip r:embed="rId3" cstate="print"/>
          <a:srcRect/>
          <a:stretch>
            <a:fillRect/>
          </a:stretch>
        </p:blipFill>
        <p:spPr bwMode="auto">
          <a:xfrm>
            <a:off x="6197600" y="5181601"/>
            <a:ext cx="2033005" cy="935013"/>
          </a:xfrm>
          <a:prstGeom prst="rect">
            <a:avLst/>
          </a:prstGeom>
          <a:noFill/>
        </p:spPr>
      </p:pic>
      <p:pic>
        <p:nvPicPr>
          <p:cNvPr id="1028" name="Picture 4" descr="C:\Users\rroth\AppData\Local\Microsoft\Windows\Temporary Internet Files\Content.IE5\GDLHTCKM\MC900030187[1].wmf"/>
          <p:cNvPicPr>
            <a:picLocks noChangeAspect="1" noChangeArrowheads="1"/>
          </p:cNvPicPr>
          <p:nvPr/>
        </p:nvPicPr>
        <p:blipFill>
          <a:blip r:embed="rId4" cstate="print"/>
          <a:srcRect/>
          <a:stretch>
            <a:fillRect/>
          </a:stretch>
        </p:blipFill>
        <p:spPr bwMode="auto">
          <a:xfrm>
            <a:off x="6096001" y="4800600"/>
            <a:ext cx="2173833" cy="1650492"/>
          </a:xfrm>
          <a:prstGeom prst="rect">
            <a:avLst/>
          </a:prstGeom>
          <a:noFill/>
        </p:spPr>
      </p:pic>
      <p:pic>
        <p:nvPicPr>
          <p:cNvPr id="1029" name="Picture 5" descr="C:\Users\rroth\AppData\Local\Microsoft\Windows\Temporary Internet Files\Content.IE5\U9ET0VW3\MC900390786[1].wmf"/>
          <p:cNvPicPr>
            <a:picLocks noChangeAspect="1" noChangeArrowheads="1"/>
          </p:cNvPicPr>
          <p:nvPr/>
        </p:nvPicPr>
        <p:blipFill>
          <a:blip r:embed="rId5" cstate="print"/>
          <a:srcRect/>
          <a:stretch>
            <a:fillRect/>
          </a:stretch>
        </p:blipFill>
        <p:spPr bwMode="auto">
          <a:xfrm>
            <a:off x="5994399" y="3356559"/>
            <a:ext cx="1300073" cy="926947"/>
          </a:xfrm>
          <a:prstGeom prst="rect">
            <a:avLst/>
          </a:prstGeom>
          <a:noFill/>
        </p:spPr>
      </p:pic>
      <p:pic>
        <p:nvPicPr>
          <p:cNvPr id="1030" name="Picture 6" descr="C:\Users\rroth\AppData\Local\Microsoft\Windows\Temporary Internet Files\Content.IE5\U9ET0VW3\MC900441752[1].png"/>
          <p:cNvPicPr>
            <a:picLocks noChangeAspect="1" noChangeArrowheads="1"/>
          </p:cNvPicPr>
          <p:nvPr/>
        </p:nvPicPr>
        <p:blipFill>
          <a:blip r:embed="rId6" cstate="print"/>
          <a:srcRect/>
          <a:stretch>
            <a:fillRect/>
          </a:stretch>
        </p:blipFill>
        <p:spPr bwMode="auto">
          <a:xfrm>
            <a:off x="5689600" y="1600200"/>
            <a:ext cx="1422400" cy="1066800"/>
          </a:xfrm>
          <a:prstGeom prst="rect">
            <a:avLst/>
          </a:prstGeom>
          <a:noFill/>
        </p:spPr>
      </p:pic>
      <p:pic>
        <p:nvPicPr>
          <p:cNvPr id="1031" name="Picture 7" descr="C:\Users\rroth\AppData\Local\Microsoft\Windows\Temporary Internet Files\Content.IE5\3RFCRU1K\MC900320170[1].wmf"/>
          <p:cNvPicPr>
            <a:picLocks noChangeAspect="1" noChangeArrowheads="1"/>
          </p:cNvPicPr>
          <p:nvPr/>
        </p:nvPicPr>
        <p:blipFill>
          <a:blip r:embed="rId7" cstate="print"/>
          <a:srcRect/>
          <a:stretch>
            <a:fillRect/>
          </a:stretch>
        </p:blipFill>
        <p:spPr bwMode="auto">
          <a:xfrm>
            <a:off x="7721600" y="1600201"/>
            <a:ext cx="1409965" cy="1221943"/>
          </a:xfrm>
          <a:prstGeom prst="rect">
            <a:avLst/>
          </a:prstGeom>
          <a:noFill/>
        </p:spPr>
      </p:pic>
      <p:pic>
        <p:nvPicPr>
          <p:cNvPr id="2" name="Picture 2" descr="C:\Program Files (x86)\Microsoft Office\MEDIA\CAGCAT10\j0195384.wmf"/>
          <p:cNvPicPr>
            <a:picLocks noChangeAspect="1" noChangeArrowheads="1"/>
          </p:cNvPicPr>
          <p:nvPr/>
        </p:nvPicPr>
        <p:blipFill>
          <a:blip r:embed="rId8" cstate="print"/>
          <a:srcRect/>
          <a:stretch>
            <a:fillRect/>
          </a:stretch>
        </p:blipFill>
        <p:spPr bwMode="auto">
          <a:xfrm>
            <a:off x="7848600" y="3352800"/>
            <a:ext cx="957682" cy="977674"/>
          </a:xfrm>
          <a:prstGeom prst="rect">
            <a:avLst/>
          </a:prstGeom>
          <a:noFill/>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Time your activities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hlinkClick r:id="rId3"/>
              </a:rPr>
              <a:t>www.online-stopwatch.com</a:t>
            </a:r>
            <a:endParaRPr lang="en-US" dirty="0" smtClean="0"/>
          </a:p>
          <a:p>
            <a:pPr>
              <a:buNone/>
            </a:pPr>
            <a:endParaRPr lang="en-US" u="sng"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Lunch</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Video</a:t>
            </a:r>
            <a:endParaRPr lang="en-US" dirty="0">
              <a:latin typeface="Comic Sans MS" pitchFamily="66" charset="0"/>
            </a:endParaRPr>
          </a:p>
        </p:txBody>
      </p:sp>
      <p:sp>
        <p:nvSpPr>
          <p:cNvPr id="3" name="Content Placeholder 2"/>
          <p:cNvSpPr>
            <a:spLocks noGrp="1"/>
          </p:cNvSpPr>
          <p:nvPr>
            <p:ph idx="1"/>
          </p:nvPr>
        </p:nvSpPr>
        <p:spPr/>
        <p:txBody>
          <a:bodyPr/>
          <a:lstStyle/>
          <a:p>
            <a:r>
              <a:rPr lang="en-US" u="sng" dirty="0" smtClean="0">
                <a:hlinkClick r:id="rId3"/>
              </a:rPr>
              <a:t>http://www.youtube.com/watch?v=qy_mIEnnlF4</a:t>
            </a:r>
            <a:endParaRPr lang="en-US" u="sng"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777874"/>
          </a:xfrm>
        </p:spPr>
        <p:txBody>
          <a:bodyPr/>
          <a:lstStyle/>
          <a:p>
            <a:r>
              <a:rPr lang="en-US" dirty="0" smtClean="0">
                <a:latin typeface="Comic Sans MS" pitchFamily="66" charset="0"/>
              </a:rPr>
              <a:t>Responding to Appropriate Behavior</a:t>
            </a:r>
            <a:endParaRPr lang="en-US" dirty="0">
              <a:latin typeface="Comic Sans MS" pitchFamily="66" charset="0"/>
            </a:endParaRPr>
          </a:p>
        </p:txBody>
      </p:sp>
      <p:sp>
        <p:nvSpPr>
          <p:cNvPr id="3" name="Content Placeholder 2"/>
          <p:cNvSpPr>
            <a:spLocks noGrp="1"/>
          </p:cNvSpPr>
          <p:nvPr>
            <p:ph idx="1"/>
          </p:nvPr>
        </p:nvSpPr>
        <p:spPr>
          <a:xfrm>
            <a:off x="1524000" y="1371600"/>
            <a:ext cx="9144000" cy="3474720"/>
          </a:xfrm>
        </p:spPr>
        <p:txBody>
          <a:bodyPr>
            <a:noAutofit/>
          </a:bodyPr>
          <a:lstStyle/>
          <a:p>
            <a:r>
              <a:rPr lang="en-US" sz="2800" dirty="0" smtClean="0">
                <a:latin typeface="Comic Sans MS" pitchFamily="66" charset="0"/>
              </a:rPr>
              <a:t>What is it? When you deliberately work on building positive relationships with each child, you motivate them to participate, become engaged, and do their best.</a:t>
            </a:r>
          </a:p>
          <a:p>
            <a:r>
              <a:rPr lang="en-US" sz="2800" dirty="0" smtClean="0">
                <a:latin typeface="Comic Sans MS" pitchFamily="66" charset="0"/>
              </a:rPr>
              <a:t>Why It Works?</a:t>
            </a:r>
          </a:p>
          <a:p>
            <a:pPr lvl="1"/>
            <a:r>
              <a:rPr lang="en-US" sz="2800" dirty="0" smtClean="0">
                <a:latin typeface="Comic Sans MS" pitchFamily="66" charset="0"/>
              </a:rPr>
              <a:t>You get what you pay attention to.</a:t>
            </a:r>
          </a:p>
          <a:p>
            <a:pPr lvl="1"/>
            <a:r>
              <a:rPr lang="en-US" sz="2800" dirty="0" smtClean="0">
                <a:latin typeface="Comic Sans MS" pitchFamily="66" charset="0"/>
              </a:rPr>
              <a:t>The more time you spend redirecting or correcting misbehavior, the more misbehavior you get.</a:t>
            </a:r>
          </a:p>
          <a:p>
            <a:pPr lvl="1"/>
            <a:r>
              <a:rPr lang="en-US" sz="2800" dirty="0" smtClean="0">
                <a:latin typeface="Comic Sans MS" pitchFamily="66" charset="0"/>
              </a:rPr>
              <a:t>The more time you spend acknowledging and encouraging appropriate behavior, the more positive behavior you will get.</a:t>
            </a:r>
            <a:endParaRPr lang="en-US" sz="28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Steps for Responding to Appropriate Behavior</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Pay attention  to your ratios of interactions and try to maintain at least a 4:1 ratio of positive to negative interactions.</a:t>
            </a:r>
          </a:p>
          <a:p>
            <a:r>
              <a:rPr lang="en-US" dirty="0" smtClean="0">
                <a:latin typeface="Comic Sans MS" pitchFamily="66" charset="0"/>
              </a:rPr>
              <a:t>For difficult to reach children, find ways to interact with them in non-contingent ways.</a:t>
            </a:r>
          </a:p>
          <a:p>
            <a:r>
              <a:rPr lang="en-US" dirty="0" smtClean="0">
                <a:latin typeface="Comic Sans MS" pitchFamily="66" charset="0"/>
              </a:rPr>
              <a:t>Give frequent positive feedback in a variety of ways in regards to each child’s progress/success in meeting academic and behavioral goals.</a:t>
            </a:r>
          </a:p>
          <a:p>
            <a:r>
              <a:rPr lang="en-US" dirty="0" smtClean="0">
                <a:latin typeface="Comic Sans MS" pitchFamily="66" charset="0"/>
              </a:rPr>
              <a:t>Periodically reward both individual children as well as the entire class with celebrations designed to acknowledge progress/success.</a:t>
            </a:r>
            <a:endParaRPr lang="en-US"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7315200" cy="838200"/>
          </a:xfrm>
        </p:spPr>
        <p:txBody>
          <a:bodyPr/>
          <a:lstStyle/>
          <a:p>
            <a:r>
              <a:rPr lang="en-US" dirty="0" smtClean="0">
                <a:latin typeface="Comic Sans MS" pitchFamily="66" charset="0"/>
              </a:rPr>
              <a:t>Daily Schedule</a:t>
            </a:r>
            <a:endParaRPr lang="en-US" dirty="0">
              <a:latin typeface="Comic Sans MS" pitchFamily="66" charset="0"/>
            </a:endParaRPr>
          </a:p>
        </p:txBody>
      </p:sp>
      <p:sp>
        <p:nvSpPr>
          <p:cNvPr id="3" name="Text Placeholder 2"/>
          <p:cNvSpPr>
            <a:spLocks noGrp="1"/>
          </p:cNvSpPr>
          <p:nvPr>
            <p:ph type="body" idx="1"/>
          </p:nvPr>
        </p:nvSpPr>
        <p:spPr>
          <a:xfrm>
            <a:off x="2362200" y="1371600"/>
            <a:ext cx="8001000" cy="4267200"/>
          </a:xfrm>
        </p:spPr>
        <p:txBody>
          <a:bodyPr>
            <a:noAutofit/>
          </a:bodyPr>
          <a:lstStyle/>
          <a:p>
            <a:r>
              <a:rPr lang="en-US" sz="2800" dirty="0" smtClean="0">
                <a:latin typeface="Comic Sans MS" pitchFamily="66" charset="0"/>
              </a:rPr>
              <a:t>AM:  Classrooms that Support Positive Behaviors </a:t>
            </a:r>
          </a:p>
          <a:p>
            <a:pPr lvl="1">
              <a:buFont typeface="Arial" pitchFamily="34" charset="0"/>
              <a:buChar char="•"/>
            </a:pPr>
            <a:r>
              <a:rPr lang="en-US" sz="2800" dirty="0" smtClean="0">
                <a:solidFill>
                  <a:schemeClr val="tx1"/>
                </a:solidFill>
                <a:latin typeface="Comic Sans MS" pitchFamily="66" charset="0"/>
              </a:rPr>
              <a:t>Positive Behavior Interventions and Supports (PBIS) Overview</a:t>
            </a:r>
          </a:p>
          <a:p>
            <a:pPr lvl="1">
              <a:buFont typeface="Arial" pitchFamily="34" charset="0"/>
              <a:buChar char="•"/>
            </a:pPr>
            <a:r>
              <a:rPr lang="en-US" sz="2800" dirty="0" smtClean="0">
                <a:solidFill>
                  <a:schemeClr val="tx1"/>
                </a:solidFill>
                <a:latin typeface="Comic Sans MS" pitchFamily="66" charset="0"/>
              </a:rPr>
              <a:t>Implementation Checklist</a:t>
            </a:r>
          </a:p>
          <a:p>
            <a:pPr lvl="1">
              <a:buFont typeface="Arial" pitchFamily="34" charset="0"/>
              <a:buChar char="•"/>
            </a:pPr>
            <a:r>
              <a:rPr lang="en-US" sz="2800" dirty="0" smtClean="0">
                <a:solidFill>
                  <a:schemeClr val="tx1"/>
                </a:solidFill>
                <a:latin typeface="Comic Sans MS" pitchFamily="66" charset="0"/>
              </a:rPr>
              <a:t>Developing Class-wide Interventions</a:t>
            </a:r>
          </a:p>
          <a:p>
            <a:pPr lvl="1">
              <a:buFont typeface="Arial" pitchFamily="34" charset="0"/>
              <a:buChar char="•"/>
            </a:pPr>
            <a:r>
              <a:rPr lang="en-US" sz="2800" dirty="0" smtClean="0">
                <a:solidFill>
                  <a:schemeClr val="tx1"/>
                </a:solidFill>
                <a:latin typeface="Comic Sans MS" pitchFamily="66" charset="0"/>
              </a:rPr>
              <a:t>Lunch (11</a:t>
            </a:r>
            <a:r>
              <a:rPr lang="en-US" sz="2800" dirty="0" smtClean="0">
                <a:solidFill>
                  <a:schemeClr val="tx1"/>
                </a:solidFill>
                <a:latin typeface="Comic Sans MS" pitchFamily="66" charset="0"/>
                <a:sym typeface="Wingdings" pitchFamily="2" charset="2"/>
              </a:rPr>
              <a:t>:00-12:15)</a:t>
            </a:r>
            <a:endParaRPr lang="en-US" sz="2800" dirty="0" smtClean="0">
              <a:solidFill>
                <a:schemeClr val="tx1"/>
              </a:solidFill>
              <a:latin typeface="Comic Sans MS" pitchFamily="66" charset="0"/>
            </a:endParaRPr>
          </a:p>
          <a:p>
            <a:r>
              <a:rPr lang="en-US" sz="2800" dirty="0" smtClean="0">
                <a:latin typeface="Comic Sans MS" pitchFamily="66" charset="0"/>
              </a:rPr>
              <a:t>PM:  Systems of interventions for Intensive Behaviors </a:t>
            </a:r>
          </a:p>
          <a:p>
            <a:pPr lvl="1">
              <a:buFont typeface="Arial" pitchFamily="34" charset="0"/>
              <a:buChar char="•"/>
            </a:pPr>
            <a:r>
              <a:rPr lang="en-US" sz="2800" dirty="0" smtClean="0">
                <a:solidFill>
                  <a:schemeClr val="tx1"/>
                </a:solidFill>
                <a:latin typeface="Comic Sans MS" pitchFamily="66" charset="0"/>
              </a:rPr>
              <a:t>Flowchart	</a:t>
            </a:r>
          </a:p>
          <a:p>
            <a:pPr lvl="1">
              <a:buFont typeface="Arial" pitchFamily="34" charset="0"/>
              <a:buChar char="•"/>
            </a:pPr>
            <a:r>
              <a:rPr lang="en-US" sz="2800" dirty="0" smtClean="0">
                <a:solidFill>
                  <a:schemeClr val="tx1"/>
                </a:solidFill>
                <a:latin typeface="Comic Sans MS" pitchFamily="66" charset="0"/>
              </a:rPr>
              <a:t>Aims Web</a:t>
            </a:r>
            <a:r>
              <a:rPr lang="en-US" sz="2800" dirty="0" smtClean="0">
                <a:latin typeface="Comic Sans MS" pitchFamily="66" charset="0"/>
              </a:rPr>
              <a:t>	</a:t>
            </a:r>
            <a:endParaRPr lang="en-US" sz="2800" dirty="0">
              <a:latin typeface="Comic Sans MS" pitchFamily="66" charset="0"/>
            </a:endParaRPr>
          </a:p>
        </p:txBody>
      </p:sp>
    </p:spTree>
    <p:extLst>
      <p:ext uri="{BB962C8B-B14F-4D97-AF65-F5344CB8AC3E}">
        <p14:creationId xmlns="" xmlns:p14="http://schemas.microsoft.com/office/powerpoint/2010/main" val="6843423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777874"/>
          </a:xfrm>
        </p:spPr>
        <p:txBody>
          <a:bodyPr/>
          <a:lstStyle/>
          <a:p>
            <a:r>
              <a:rPr lang="en-US" dirty="0" smtClean="0"/>
              <a:t>“I’ve Had Enough!!!!”</a:t>
            </a:r>
            <a:endParaRPr lang="en-US" dirty="0"/>
          </a:p>
        </p:txBody>
      </p:sp>
      <p:pic>
        <p:nvPicPr>
          <p:cNvPr id="2050" name="Picture 2" descr="C:\Users\rroth\AppData\Local\Microsoft\Windows\Temporary Internet Files\Content.Outlook\RDKKSL3H\image005.jpg"/>
          <p:cNvPicPr>
            <a:picLocks noGrp="1" noChangeAspect="1" noChangeArrowheads="1"/>
          </p:cNvPicPr>
          <p:nvPr>
            <p:ph idx="1"/>
          </p:nvPr>
        </p:nvPicPr>
        <p:blipFill>
          <a:blip r:embed="rId3" cstate="print"/>
          <a:srcRect/>
          <a:stretch>
            <a:fillRect/>
          </a:stretch>
        </p:blipFill>
        <p:spPr bwMode="auto">
          <a:xfrm>
            <a:off x="2057400" y="1143000"/>
            <a:ext cx="7543800" cy="609215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Tips for Responding to Appropriate Behavior</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The more difficult the child’s behaviors, the higher your ratios of interactions will need to be to have a positive effect.</a:t>
            </a:r>
          </a:p>
          <a:p>
            <a:r>
              <a:rPr lang="en-US" dirty="0" smtClean="0">
                <a:latin typeface="Comic Sans MS" pitchFamily="66" charset="0"/>
              </a:rPr>
              <a:t>Frequent small celebrations have a more positive effect than fewer large celebrations.</a:t>
            </a:r>
          </a:p>
          <a:p>
            <a:r>
              <a:rPr lang="en-US" dirty="0" smtClean="0">
                <a:latin typeface="Comic Sans MS" pitchFamily="66" charset="0"/>
              </a:rPr>
              <a:t>Positive feedback needs to be given in developmentally appropriate ways that are likely to have an impact on the individual child (i.e. private vs. public).</a:t>
            </a:r>
          </a:p>
          <a:p>
            <a:r>
              <a:rPr lang="en-US" dirty="0" smtClean="0">
                <a:latin typeface="Comic Sans MS" pitchFamily="66" charset="0"/>
              </a:rPr>
              <a:t>Remember:  “If I come to your classroom, do everything you ask me to do, and behave appropriately,  there is a high likelihood that I will ….”</a:t>
            </a:r>
            <a:endParaRPr lang="en-US"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363200" cy="1082674"/>
          </a:xfrm>
        </p:spPr>
        <p:txBody>
          <a:bodyPr/>
          <a:lstStyle/>
          <a:p>
            <a:r>
              <a:rPr lang="en-US" dirty="0" smtClean="0">
                <a:latin typeface="Comic Sans MS" pitchFamily="66" charset="0"/>
              </a:rPr>
              <a:t>Examples – Responding to Appropriate Behaviors</a:t>
            </a:r>
            <a:endParaRPr lang="en-US" dirty="0">
              <a:latin typeface="Comic Sans MS" pitchFamily="66" charset="0"/>
            </a:endParaRPr>
          </a:p>
        </p:txBody>
      </p:sp>
      <p:sp>
        <p:nvSpPr>
          <p:cNvPr id="3" name="Content Placeholder 2"/>
          <p:cNvSpPr>
            <a:spLocks noGrp="1"/>
          </p:cNvSpPr>
          <p:nvPr>
            <p:ph idx="1"/>
          </p:nvPr>
        </p:nvSpPr>
        <p:spPr>
          <a:xfrm>
            <a:off x="1524000" y="1828800"/>
            <a:ext cx="9144000" cy="5029200"/>
          </a:xfrm>
        </p:spPr>
        <p:txBody>
          <a:bodyPr>
            <a:normAutofit/>
          </a:bodyPr>
          <a:lstStyle/>
          <a:p>
            <a:pPr fontAlgn="base"/>
            <a:r>
              <a:rPr lang="en-US" dirty="0" smtClean="0">
                <a:latin typeface="Comic Sans MS" pitchFamily="66" charset="0"/>
              </a:rPr>
              <a:t>Use </a:t>
            </a:r>
            <a:r>
              <a:rPr lang="en-US" b="1" dirty="0" smtClean="0">
                <a:latin typeface="Comic Sans MS" pitchFamily="66" charset="0"/>
              </a:rPr>
              <a:t>social </a:t>
            </a:r>
            <a:r>
              <a:rPr lang="en-US" b="1" dirty="0" err="1" smtClean="0">
                <a:latin typeface="Comic Sans MS" pitchFamily="66" charset="0"/>
              </a:rPr>
              <a:t>reinforcers</a:t>
            </a:r>
            <a:r>
              <a:rPr lang="en-US" dirty="0" smtClean="0">
                <a:latin typeface="Comic Sans MS" pitchFamily="66" charset="0"/>
              </a:rPr>
              <a:t> (smiles, praise, pat on the back, wink, OK sign) and </a:t>
            </a:r>
            <a:r>
              <a:rPr lang="en-US" b="1" dirty="0" smtClean="0">
                <a:latin typeface="Comic Sans MS" pitchFamily="66" charset="0"/>
              </a:rPr>
              <a:t>activity </a:t>
            </a:r>
            <a:r>
              <a:rPr lang="en-US" b="1" dirty="0" err="1" smtClean="0">
                <a:latin typeface="Comic Sans MS" pitchFamily="66" charset="0"/>
              </a:rPr>
              <a:t>reinforcers</a:t>
            </a:r>
            <a:r>
              <a:rPr lang="en-US" dirty="0" smtClean="0">
                <a:latin typeface="Comic Sans MS" pitchFamily="66" charset="0"/>
              </a:rPr>
              <a:t> (engaging in a special activity as a reward for desired behavior). </a:t>
            </a:r>
            <a:r>
              <a:rPr lang="en-US" b="1" dirty="0" smtClean="0">
                <a:latin typeface="Comic Sans MS" pitchFamily="66" charset="0"/>
              </a:rPr>
              <a:t>Tangible </a:t>
            </a:r>
            <a:r>
              <a:rPr lang="en-US" b="1" dirty="0" err="1" smtClean="0">
                <a:latin typeface="Comic Sans MS" pitchFamily="66" charset="0"/>
              </a:rPr>
              <a:t>reinforcers</a:t>
            </a:r>
            <a:r>
              <a:rPr lang="en-US" dirty="0" smtClean="0">
                <a:latin typeface="Comic Sans MS" pitchFamily="66" charset="0"/>
              </a:rPr>
              <a:t> (stickers, stars, prizes) should be used only for short periods of time when other types of reinforcement fail to work with a particular child.</a:t>
            </a:r>
          </a:p>
          <a:p>
            <a:pPr fontAlgn="base"/>
            <a:r>
              <a:rPr lang="en-US" dirty="0" smtClean="0">
                <a:latin typeface="Comic Sans MS" pitchFamily="66" charset="0"/>
              </a:rPr>
              <a:t>Use </a:t>
            </a:r>
            <a:r>
              <a:rPr lang="en-US" b="1" dirty="0" smtClean="0">
                <a:latin typeface="Comic Sans MS" pitchFamily="66" charset="0"/>
              </a:rPr>
              <a:t>effective praise</a:t>
            </a:r>
            <a:r>
              <a:rPr lang="en-US" dirty="0" smtClean="0">
                <a:latin typeface="Comic Sans MS" pitchFamily="66" charset="0"/>
              </a:rPr>
              <a:t>: praise that is selective, specific, and positive.</a:t>
            </a:r>
          </a:p>
          <a:p>
            <a:pPr>
              <a:buNone/>
            </a:pPr>
            <a:r>
              <a:rPr lang="en-US" b="1" dirty="0" smtClean="0">
                <a:latin typeface="Comic Sans MS" pitchFamily="66" charset="0"/>
              </a:rPr>
              <a:t>Remember…</a:t>
            </a:r>
          </a:p>
          <a:p>
            <a:r>
              <a:rPr lang="en-US" dirty="0" smtClean="0">
                <a:latin typeface="Comic Sans MS" pitchFamily="66" charset="0"/>
              </a:rPr>
              <a:t>Get to Know and Demonstrate a Personal Interest in your Students</a:t>
            </a:r>
          </a:p>
          <a:p>
            <a:r>
              <a:rPr lang="en-US" dirty="0" smtClean="0">
                <a:latin typeface="Comic Sans MS" pitchFamily="66" charset="0"/>
              </a:rPr>
              <a:t>Acknowledge and Praise Students</a:t>
            </a:r>
          </a:p>
          <a:p>
            <a:r>
              <a:rPr lang="en-US" dirty="0" smtClean="0">
                <a:latin typeface="Comic Sans MS" pitchFamily="66" charset="0"/>
              </a:rPr>
              <a:t>Be Aware of your Nonverbal Communication</a:t>
            </a:r>
          </a:p>
          <a:p>
            <a:endParaRPr lang="en-US" dirty="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Activity 5 – Responding to Appropriate Behaviors</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r>
              <a:rPr lang="en-US" sz="2800" dirty="0" smtClean="0">
                <a:latin typeface="Comic Sans MS" pitchFamily="66" charset="0"/>
              </a:rPr>
              <a:t>Take some time to discuss with your colleagues how paying attention to your ratios of interactions can impact your classroom.</a:t>
            </a:r>
          </a:p>
          <a:p>
            <a:r>
              <a:rPr lang="en-US" sz="2800" dirty="0" smtClean="0">
                <a:latin typeface="Comic Sans MS" pitchFamily="66" charset="0"/>
              </a:rPr>
              <a:t>Discuss ways that you can increase your ratios of interactions:</a:t>
            </a:r>
          </a:p>
          <a:p>
            <a:pPr lvl="1"/>
            <a:r>
              <a:rPr lang="en-US" sz="2800" dirty="0" smtClean="0">
                <a:latin typeface="Comic Sans MS" pitchFamily="66" charset="0"/>
              </a:rPr>
              <a:t>For the entire class.</a:t>
            </a:r>
          </a:p>
          <a:p>
            <a:pPr lvl="1"/>
            <a:r>
              <a:rPr lang="en-US" sz="2800" dirty="0" smtClean="0">
                <a:latin typeface="Comic Sans MS" pitchFamily="66" charset="0"/>
              </a:rPr>
              <a:t>For an individual child.</a:t>
            </a:r>
          </a:p>
          <a:p>
            <a:pPr lvl="1"/>
            <a:r>
              <a:rPr lang="en-US" sz="2800" dirty="0" smtClean="0">
                <a:latin typeface="Comic Sans MS" pitchFamily="66" charset="0"/>
              </a:rPr>
              <a:t>During a particularly difficult time of day.</a:t>
            </a:r>
            <a:endParaRPr lang="en-US" sz="28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mn-lt"/>
              </a:rPr>
              <a:t>MAC – Group Activity</a:t>
            </a:r>
            <a:endParaRPr lang="en-US" dirty="0">
              <a:latin typeface="+mn-lt"/>
            </a:endParaRPr>
          </a:p>
        </p:txBody>
      </p:sp>
      <p:pic>
        <p:nvPicPr>
          <p:cNvPr id="1026" name="Picture 2" descr="C:\Users\rroth\AppData\Local\Microsoft\Windows\Temporary Internet Files\Content.IE5\UVX5N290\MC900334096[1].wmf"/>
          <p:cNvPicPr>
            <a:picLocks noGrp="1" noChangeAspect="1" noChangeArrowheads="1"/>
          </p:cNvPicPr>
          <p:nvPr>
            <p:ph idx="1"/>
          </p:nvPr>
        </p:nvPicPr>
        <p:blipFill>
          <a:blip r:embed="rId2" cstate="print"/>
          <a:srcRect/>
          <a:stretch>
            <a:fillRect/>
          </a:stretch>
        </p:blipFill>
        <p:spPr bwMode="auto">
          <a:xfrm>
            <a:off x="9855201" y="1"/>
            <a:ext cx="2027529" cy="1816913"/>
          </a:xfrm>
          <a:prstGeom prst="rect">
            <a:avLst/>
          </a:prstGeom>
          <a:noFill/>
        </p:spPr>
      </p:pic>
      <p:sp>
        <p:nvSpPr>
          <p:cNvPr id="16" name="Rounded Rectangle 15"/>
          <p:cNvSpPr/>
          <p:nvPr/>
        </p:nvSpPr>
        <p:spPr>
          <a:xfrm>
            <a:off x="711200" y="16764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 y="3429000"/>
            <a:ext cx="375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51054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83200" y="1676400"/>
            <a:ext cx="558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83200" y="3352800"/>
            <a:ext cx="5689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5105400"/>
            <a:ext cx="599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828800"/>
            <a:ext cx="3149600" cy="523220"/>
          </a:xfrm>
          <a:prstGeom prst="rect">
            <a:avLst/>
          </a:prstGeom>
          <a:noFill/>
        </p:spPr>
        <p:txBody>
          <a:bodyPr wrap="square" rtlCol="0">
            <a:spAutoFit/>
          </a:bodyPr>
          <a:lstStyle/>
          <a:p>
            <a:r>
              <a:rPr lang="en-US" sz="2800" b="1" dirty="0" smtClean="0">
                <a:solidFill>
                  <a:schemeClr val="bg1"/>
                </a:solidFill>
              </a:rPr>
              <a:t>Movement</a:t>
            </a:r>
            <a:endParaRPr lang="en-US" sz="2800" b="1" dirty="0">
              <a:solidFill>
                <a:schemeClr val="bg1"/>
              </a:solidFill>
            </a:endParaRPr>
          </a:p>
        </p:txBody>
      </p:sp>
      <p:sp>
        <p:nvSpPr>
          <p:cNvPr id="23" name="TextBox 22"/>
          <p:cNvSpPr txBox="1"/>
          <p:nvPr/>
        </p:nvSpPr>
        <p:spPr>
          <a:xfrm>
            <a:off x="914400" y="3581400"/>
            <a:ext cx="3251200" cy="523220"/>
          </a:xfrm>
          <a:prstGeom prst="rect">
            <a:avLst/>
          </a:prstGeom>
          <a:noFill/>
        </p:spPr>
        <p:txBody>
          <a:bodyPr wrap="square" rtlCol="0">
            <a:spAutoFit/>
          </a:bodyPr>
          <a:lstStyle/>
          <a:p>
            <a:r>
              <a:rPr lang="en-US" sz="2800" b="1" dirty="0" smtClean="0">
                <a:solidFill>
                  <a:schemeClr val="bg1"/>
                </a:solidFill>
              </a:rPr>
              <a:t>Activity</a:t>
            </a:r>
            <a:endParaRPr lang="en-US" sz="2800" b="1" dirty="0">
              <a:solidFill>
                <a:schemeClr val="bg1"/>
              </a:solidFill>
            </a:endParaRPr>
          </a:p>
        </p:txBody>
      </p:sp>
      <p:sp>
        <p:nvSpPr>
          <p:cNvPr id="24" name="TextBox 23"/>
          <p:cNvSpPr txBox="1"/>
          <p:nvPr/>
        </p:nvSpPr>
        <p:spPr>
          <a:xfrm>
            <a:off x="914400" y="5334000"/>
            <a:ext cx="3352800" cy="523220"/>
          </a:xfrm>
          <a:prstGeom prst="rect">
            <a:avLst/>
          </a:prstGeom>
          <a:noFill/>
        </p:spPr>
        <p:txBody>
          <a:bodyPr wrap="square" rtlCol="0">
            <a:spAutoFit/>
          </a:bodyPr>
          <a:lstStyle/>
          <a:p>
            <a:r>
              <a:rPr lang="en-US" sz="2800" b="1" dirty="0" smtClean="0">
                <a:solidFill>
                  <a:schemeClr val="bg1"/>
                </a:solidFill>
              </a:rPr>
              <a:t>Conversation</a:t>
            </a:r>
            <a:endParaRPr lang="en-US" sz="2800" b="1" dirty="0">
              <a:solidFill>
                <a:schemeClr val="bg1"/>
              </a:solidFill>
            </a:endParaRPr>
          </a:p>
        </p:txBody>
      </p:sp>
      <p:pic>
        <p:nvPicPr>
          <p:cNvPr id="1030" name="Picture 6" descr="C:\Users\rroth\AppData\Local\Microsoft\Windows\Temporary Internet Files\Content.IE5\U9ET0VW3\MC900441752[1].png"/>
          <p:cNvPicPr>
            <a:picLocks noChangeAspect="1" noChangeArrowheads="1"/>
          </p:cNvPicPr>
          <p:nvPr/>
        </p:nvPicPr>
        <p:blipFill>
          <a:blip r:embed="rId3" cstate="print"/>
          <a:srcRect/>
          <a:stretch>
            <a:fillRect/>
          </a:stretch>
        </p:blipFill>
        <p:spPr bwMode="auto">
          <a:xfrm>
            <a:off x="5689600" y="1600200"/>
            <a:ext cx="1422400" cy="1066800"/>
          </a:xfrm>
          <a:prstGeom prst="rect">
            <a:avLst/>
          </a:prstGeom>
          <a:noFill/>
        </p:spPr>
      </p:pic>
      <p:pic>
        <p:nvPicPr>
          <p:cNvPr id="1031" name="Picture 7" descr="C:\Users\rroth\AppData\Local\Microsoft\Windows\Temporary Internet Files\Content.IE5\3RFCRU1K\MC900320170[1].wmf"/>
          <p:cNvPicPr>
            <a:picLocks noChangeAspect="1" noChangeArrowheads="1"/>
          </p:cNvPicPr>
          <p:nvPr/>
        </p:nvPicPr>
        <p:blipFill>
          <a:blip r:embed="rId4" cstate="print"/>
          <a:srcRect/>
          <a:stretch>
            <a:fillRect/>
          </a:stretch>
        </p:blipFill>
        <p:spPr bwMode="auto">
          <a:xfrm>
            <a:off x="7721600" y="1600201"/>
            <a:ext cx="1409965" cy="1221943"/>
          </a:xfrm>
          <a:prstGeom prst="rect">
            <a:avLst/>
          </a:prstGeom>
          <a:noFill/>
        </p:spPr>
      </p:pic>
      <p:pic>
        <p:nvPicPr>
          <p:cNvPr id="2051" name="Picture 3" descr="C:\Users\rroth\AppData\Local\Microsoft\Windows\Temporary Internet Files\Content.IE5\8J6OKFIC\MC900197662[1].wmf"/>
          <p:cNvPicPr>
            <a:picLocks noChangeAspect="1" noChangeArrowheads="1"/>
          </p:cNvPicPr>
          <p:nvPr/>
        </p:nvPicPr>
        <p:blipFill>
          <a:blip r:embed="rId5" cstate="print"/>
          <a:srcRect/>
          <a:stretch>
            <a:fillRect/>
          </a:stretch>
        </p:blipFill>
        <p:spPr bwMode="auto">
          <a:xfrm>
            <a:off x="6908801" y="3276600"/>
            <a:ext cx="1321889" cy="998144"/>
          </a:xfrm>
          <a:prstGeom prst="rect">
            <a:avLst/>
          </a:prstGeom>
          <a:noFill/>
        </p:spPr>
      </p:pic>
      <p:pic>
        <p:nvPicPr>
          <p:cNvPr id="2052" name="Picture 4" descr="C:\Users\rroth\AppData\Local\Microsoft\Windows\Temporary Internet Files\Content.IE5\3RFCRU1K\MC900088954[1].wmf"/>
          <p:cNvPicPr>
            <a:picLocks noChangeAspect="1" noChangeArrowheads="1"/>
          </p:cNvPicPr>
          <p:nvPr/>
        </p:nvPicPr>
        <p:blipFill>
          <a:blip r:embed="rId6" cstate="print"/>
          <a:srcRect/>
          <a:stretch>
            <a:fillRect/>
          </a:stretch>
        </p:blipFill>
        <p:spPr bwMode="auto">
          <a:xfrm>
            <a:off x="5892800" y="5029201"/>
            <a:ext cx="1895043" cy="1174667"/>
          </a:xfrm>
          <a:prstGeom prst="rect">
            <a:avLst/>
          </a:prstGeom>
          <a:noFill/>
        </p:spPr>
      </p:pic>
      <p:sp>
        <p:nvSpPr>
          <p:cNvPr id="25" name="TextBox 24"/>
          <p:cNvSpPr txBox="1"/>
          <p:nvPr/>
        </p:nvSpPr>
        <p:spPr>
          <a:xfrm>
            <a:off x="8331200" y="5257800"/>
            <a:ext cx="2743200" cy="523220"/>
          </a:xfrm>
          <a:prstGeom prst="rect">
            <a:avLst/>
          </a:prstGeom>
          <a:noFill/>
        </p:spPr>
        <p:txBody>
          <a:bodyPr wrap="square" rtlCol="0">
            <a:spAutoFit/>
          </a:bodyPr>
          <a:lstStyle/>
          <a:p>
            <a:r>
              <a:rPr lang="en-US" sz="2800" b="1" dirty="0" smtClean="0">
                <a:solidFill>
                  <a:schemeClr val="bg1"/>
                </a:solidFill>
              </a:rPr>
              <a:t>Level 2</a:t>
            </a:r>
            <a:endParaRPr lang="en-US" sz="2800" b="1" dirty="0">
              <a:solidFill>
                <a:schemeClr val="bg1"/>
              </a:solidFill>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Responding to Inappropriate Behavior</a:t>
            </a:r>
            <a:endParaRPr lang="en-US" dirty="0">
              <a:latin typeface="Comic Sans MS" pitchFamily="66" charset="0"/>
            </a:endParaRPr>
          </a:p>
        </p:txBody>
      </p:sp>
      <p:sp>
        <p:nvSpPr>
          <p:cNvPr id="3" name="Content Placeholder 2"/>
          <p:cNvSpPr>
            <a:spLocks noGrp="1"/>
          </p:cNvSpPr>
          <p:nvPr>
            <p:ph idx="1"/>
          </p:nvPr>
        </p:nvSpPr>
        <p:spPr>
          <a:xfrm>
            <a:off x="1524000" y="1828800"/>
            <a:ext cx="9144000" cy="4114800"/>
          </a:xfrm>
        </p:spPr>
        <p:txBody>
          <a:bodyPr>
            <a:normAutofit fontScale="85000" lnSpcReduction="20000"/>
          </a:bodyPr>
          <a:lstStyle/>
          <a:p>
            <a:r>
              <a:rPr lang="en-US" sz="3300" dirty="0" smtClean="0">
                <a:latin typeface="Comic Sans MS" pitchFamily="66" charset="0"/>
              </a:rPr>
              <a:t>What is it?  Ignoring misbehavior will not cause the misbehavior to go away.  Only instruction on how to use a different behavior will cause misbehavior to go away.</a:t>
            </a:r>
          </a:p>
          <a:p>
            <a:r>
              <a:rPr lang="en-US" sz="3300" dirty="0" smtClean="0">
                <a:latin typeface="Comic Sans MS" pitchFamily="66" charset="0"/>
              </a:rPr>
              <a:t>Why it works?</a:t>
            </a:r>
          </a:p>
          <a:p>
            <a:pPr lvl="1"/>
            <a:r>
              <a:rPr lang="en-US" sz="3300" dirty="0" smtClean="0">
                <a:latin typeface="Comic Sans MS" pitchFamily="66" charset="0"/>
              </a:rPr>
              <a:t>You get what you pay attention to.</a:t>
            </a:r>
          </a:p>
          <a:p>
            <a:pPr lvl="1"/>
            <a:r>
              <a:rPr lang="en-US" sz="3300" dirty="0" smtClean="0">
                <a:latin typeface="Comic Sans MS" pitchFamily="66" charset="0"/>
              </a:rPr>
              <a:t>The more time you spend redirecting or correcting misbehavior, the more misbehavior you get.</a:t>
            </a:r>
          </a:p>
          <a:p>
            <a:pPr lvl="1"/>
            <a:r>
              <a:rPr lang="en-US" sz="3300" dirty="0" smtClean="0">
                <a:latin typeface="Comic Sans MS" pitchFamily="66" charset="0"/>
              </a:rPr>
              <a:t>The more time you spend acknowledging and encouraging appropriate behavior, the more positive behavior you will get</a:t>
            </a:r>
          </a:p>
          <a:p>
            <a:pPr>
              <a:buNone/>
            </a:pPr>
            <a:endParaRPr lang="en-US"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Steps for Responding to Inappropriate Behaviors</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r>
              <a:rPr lang="en-US" sz="2400" dirty="0" smtClean="0">
                <a:latin typeface="Comic Sans MS" pitchFamily="66" charset="0"/>
              </a:rPr>
              <a:t>Determine WHY the child is behaving the way that they are.</a:t>
            </a:r>
          </a:p>
          <a:p>
            <a:r>
              <a:rPr lang="en-US" sz="2400" dirty="0" smtClean="0">
                <a:latin typeface="Comic Sans MS" pitchFamily="66" charset="0"/>
              </a:rPr>
              <a:t>Make sure the child is set up for success rather than failure by assuring that the activities are developmentally appropriate.</a:t>
            </a:r>
          </a:p>
          <a:p>
            <a:r>
              <a:rPr lang="en-US" sz="2400" dirty="0" smtClean="0">
                <a:latin typeface="Comic Sans MS" pitchFamily="66" charset="0"/>
              </a:rPr>
              <a:t>Make environmental modifications if possible to avoid future problems.</a:t>
            </a:r>
          </a:p>
          <a:p>
            <a:r>
              <a:rPr lang="en-US" sz="2400" dirty="0" smtClean="0">
                <a:latin typeface="Comic Sans MS" pitchFamily="66" charset="0"/>
              </a:rPr>
              <a:t>Find ways to assure that the child has opportunities to experience success at high rates.</a:t>
            </a:r>
          </a:p>
          <a:p>
            <a:r>
              <a:rPr lang="en-US" sz="2400" dirty="0" smtClean="0">
                <a:latin typeface="Comic Sans MS" pitchFamily="66" charset="0"/>
              </a:rPr>
              <a:t>Make sure that if the child has to be removed, the environment they are removed to is not more rewarding than the classroom.</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Tips for Responding to Inappropriate Behaviors</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800" dirty="0" smtClean="0">
                <a:latin typeface="Comic Sans MS" pitchFamily="66" charset="0"/>
              </a:rPr>
              <a:t>These procedures are designed to help a child who is basically under control, but struggles occasionally.  </a:t>
            </a:r>
          </a:p>
          <a:p>
            <a:pPr marL="457200" indent="-457200">
              <a:buFont typeface="+mj-lt"/>
              <a:buAutoNum type="arabicPeriod"/>
            </a:pPr>
            <a:r>
              <a:rPr lang="en-US" sz="2800" dirty="0" smtClean="0">
                <a:latin typeface="Comic Sans MS" pitchFamily="66" charset="0"/>
              </a:rPr>
              <a:t>If the classroom is bordering on being out of control, no behavioral intervention for an individual child is likely to be successful.</a:t>
            </a:r>
          </a:p>
          <a:p>
            <a:pPr marL="457200" indent="-457200">
              <a:buFont typeface="+mj-lt"/>
              <a:buAutoNum type="arabicPeriod"/>
            </a:pPr>
            <a:r>
              <a:rPr lang="en-US" sz="2800" dirty="0" smtClean="0">
                <a:latin typeface="Comic Sans MS" pitchFamily="66" charset="0"/>
              </a:rPr>
              <a:t>If you have a child in your classroom who has intense behavioral problems, you DO NOT have to handle it by yourself.  Look for in-school and district supports!</a:t>
            </a:r>
            <a:endParaRPr lang="en-US" sz="28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9829800" cy="685800"/>
          </a:xfrm>
        </p:spPr>
        <p:txBody>
          <a:bodyPr/>
          <a:lstStyle/>
          <a:p>
            <a:r>
              <a:rPr lang="en-US" dirty="0" smtClean="0">
                <a:latin typeface="Comic Sans MS" pitchFamily="66" charset="0"/>
              </a:rPr>
              <a:t>Examples – Responding to Inappropriate Behaviors</a:t>
            </a:r>
            <a:endParaRPr lang="en-US" dirty="0">
              <a:latin typeface="Comic Sans MS" pitchFamily="66" charset="0"/>
            </a:endParaRPr>
          </a:p>
        </p:txBody>
      </p:sp>
      <p:sp>
        <p:nvSpPr>
          <p:cNvPr id="5" name="Content Placeholder 4"/>
          <p:cNvSpPr>
            <a:spLocks noGrp="1"/>
          </p:cNvSpPr>
          <p:nvPr>
            <p:ph idx="1"/>
          </p:nvPr>
        </p:nvSpPr>
        <p:spPr>
          <a:xfrm>
            <a:off x="838200" y="990600"/>
            <a:ext cx="4572000" cy="3474720"/>
          </a:xfrm>
        </p:spPr>
        <p:txBody>
          <a:bodyPr>
            <a:noAutofit/>
          </a:bodyPr>
          <a:lstStyle/>
          <a:p>
            <a:r>
              <a:rPr lang="en-US" dirty="0" smtClean="0"/>
              <a:t>Proximity Control -- Strategic placement/movement by the teacher in order to encourage positive behavior.</a:t>
            </a:r>
          </a:p>
          <a:p>
            <a:r>
              <a:rPr lang="en-US" dirty="0" smtClean="0"/>
              <a:t>Touch Control -- A gentle touch on the shoulder or back of chair while moving around the room</a:t>
            </a:r>
          </a:p>
          <a:p>
            <a:r>
              <a:rPr lang="en-US" dirty="0" smtClean="0"/>
              <a:t>Signal Non-verbal cue -- Non-verbal techniques include such things as eye contact, hand gestures, a handclap, finger snap, clearing one’s throat, etc.</a:t>
            </a:r>
          </a:p>
        </p:txBody>
      </p:sp>
      <p:sp>
        <p:nvSpPr>
          <p:cNvPr id="6" name="TextBox 5"/>
          <p:cNvSpPr txBox="1"/>
          <p:nvPr/>
        </p:nvSpPr>
        <p:spPr>
          <a:xfrm>
            <a:off x="5867400" y="1066800"/>
            <a:ext cx="4648200" cy="4401205"/>
          </a:xfrm>
          <a:prstGeom prst="rect">
            <a:avLst/>
          </a:prstGeom>
          <a:noFill/>
        </p:spPr>
        <p:txBody>
          <a:bodyPr wrap="square" rtlCol="0">
            <a:spAutoFit/>
          </a:bodyPr>
          <a:lstStyle/>
          <a:p>
            <a:pPr>
              <a:buFont typeface="Arial" pitchFamily="34" charset="0"/>
              <a:buChar char="•"/>
            </a:pPr>
            <a:r>
              <a:rPr lang="en-US" sz="2000" dirty="0" smtClean="0"/>
              <a:t>  Re-direct -- This strategy employs a very brief, clearly and privately stated verbal reminder of the expected behavior.</a:t>
            </a:r>
          </a:p>
          <a:p>
            <a:pPr>
              <a:buFont typeface="Arial" pitchFamily="34" charset="0"/>
              <a:buChar char="•"/>
            </a:pPr>
            <a:r>
              <a:rPr lang="en-US" sz="2000" dirty="0" smtClean="0"/>
              <a:t>  Re-teach -- Just as in instruction, you label the skill, teach and show, and give the student the immediate opportunity to practice by demonstrating the behavior. </a:t>
            </a:r>
          </a:p>
          <a:p>
            <a:pPr>
              <a:buFont typeface="Arial" pitchFamily="34" charset="0"/>
              <a:buChar char="•"/>
            </a:pPr>
            <a:r>
              <a:rPr lang="en-US" sz="2000" dirty="0" smtClean="0"/>
              <a:t>  Provide Choice -- This is the statement of two alternatives–the preferred or desired behavior or a less preferred choice.</a:t>
            </a:r>
          </a:p>
          <a:p>
            <a:endParaRPr lang="en-US" sz="2000" dirty="0"/>
          </a:p>
        </p:txBody>
      </p:sp>
      <p:sp>
        <p:nvSpPr>
          <p:cNvPr id="7" name="TextBox 6"/>
          <p:cNvSpPr txBox="1"/>
          <p:nvPr/>
        </p:nvSpPr>
        <p:spPr>
          <a:xfrm>
            <a:off x="1905000" y="5257800"/>
            <a:ext cx="7467600" cy="1015663"/>
          </a:xfrm>
          <a:prstGeom prst="rect">
            <a:avLst/>
          </a:prstGeom>
          <a:noFill/>
        </p:spPr>
        <p:txBody>
          <a:bodyPr wrap="square" rtlCol="0">
            <a:spAutoFit/>
          </a:bodyPr>
          <a:lstStyle/>
          <a:p>
            <a:pPr>
              <a:buFont typeface="Arial" pitchFamily="34" charset="0"/>
              <a:buChar char="•"/>
            </a:pPr>
            <a:r>
              <a:rPr lang="en-US" dirty="0" smtClean="0"/>
              <a:t> </a:t>
            </a:r>
            <a:r>
              <a:rPr lang="en-US" sz="2000" dirty="0" smtClean="0"/>
              <a:t>Ignore/Attend/Praise -- The teacher praises an appropriately behaving student in proximity to the inappropriately behaving student.</a:t>
            </a:r>
            <a:endParaRPr lang="en-US" sz="2000" dirty="0"/>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Activity 6 – Responding to Inappropriate Behaviors</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r>
              <a:rPr lang="en-US" sz="2800" dirty="0" smtClean="0">
                <a:latin typeface="Comic Sans MS" pitchFamily="66" charset="0"/>
              </a:rPr>
              <a:t>Talk to your colleagues about an individual child in your class who has behavioral problems that you are concerned about.  (Please respect the confidentiality of the child.)</a:t>
            </a:r>
          </a:p>
          <a:p>
            <a:r>
              <a:rPr lang="en-US" sz="2800" dirty="0" smtClean="0">
                <a:latin typeface="Comic Sans MS" pitchFamily="66" charset="0"/>
              </a:rPr>
              <a:t>Look at the DCPS Checklist and see if there are any of the strategies on it that you are not consistently using.</a:t>
            </a:r>
          </a:p>
          <a:p>
            <a:r>
              <a:rPr lang="en-US" sz="2800" dirty="0" smtClean="0">
                <a:latin typeface="Comic Sans MS" pitchFamily="66" charset="0"/>
              </a:rPr>
              <a:t>See if your colleague or anyone in the room can help you to come up with a solution.</a:t>
            </a:r>
            <a:endParaRPr lang="en-US" sz="28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omic Sans MS" pitchFamily="66" charset="0"/>
              </a:rPr>
              <a:t>Activity 1</a:t>
            </a:r>
            <a:endParaRPr lang="en-US" dirty="0">
              <a:latin typeface="Comic Sans MS" pitchFamily="66" charset="0"/>
            </a:endParaRPr>
          </a:p>
        </p:txBody>
      </p:sp>
      <p:sp>
        <p:nvSpPr>
          <p:cNvPr id="3" name="Content Placeholder 2"/>
          <p:cNvSpPr>
            <a:spLocks noGrp="1"/>
          </p:cNvSpPr>
          <p:nvPr>
            <p:ph idx="1"/>
          </p:nvPr>
        </p:nvSpPr>
        <p:spPr>
          <a:xfrm>
            <a:off x="609600" y="1600200"/>
            <a:ext cx="10972800" cy="4406900"/>
          </a:xfrm>
        </p:spPr>
        <p:txBody>
          <a:bodyPr/>
          <a:lstStyle/>
          <a:p>
            <a:pPr>
              <a:buFont typeface="Arial" pitchFamily="34" charset="0"/>
              <a:buChar char="•"/>
              <a:defRPr/>
            </a:pPr>
            <a:r>
              <a:rPr lang="en-US" sz="2800" dirty="0" smtClean="0">
                <a:latin typeface="Comic Sans MS" pitchFamily="66" charset="0"/>
              </a:rPr>
              <a:t>Talk at your table group and discuss the top three problem behaviors in your classroom setting</a:t>
            </a:r>
          </a:p>
          <a:p>
            <a:pPr lvl="1">
              <a:defRPr/>
            </a:pPr>
            <a:r>
              <a:rPr lang="en-US" sz="2600" dirty="0" smtClean="0">
                <a:latin typeface="Comic Sans MS" pitchFamily="66" charset="0"/>
              </a:rPr>
              <a:t>Chart Paper</a:t>
            </a:r>
          </a:p>
          <a:p>
            <a:pPr>
              <a:buFont typeface="Arial" pitchFamily="34" charset="0"/>
              <a:buChar char="•"/>
              <a:defRPr/>
            </a:pPr>
            <a:r>
              <a:rPr lang="en-US" sz="2800" dirty="0" smtClean="0">
                <a:latin typeface="Comic Sans MS" pitchFamily="66" charset="0"/>
              </a:rPr>
              <a:t>Share out</a:t>
            </a:r>
          </a:p>
          <a:p>
            <a:pPr>
              <a:buFont typeface="Arial" pitchFamily="34" charset="0"/>
              <a:buChar char="•"/>
              <a:defRPr/>
            </a:pPr>
            <a:endParaRPr lang="en-US" dirty="0"/>
          </a:p>
          <a:p>
            <a:pPr marL="0" indent="0">
              <a:buFont typeface="Arial" pitchFamily="34" charset="0"/>
              <a:buNone/>
              <a:defRPr/>
            </a:pPr>
            <a:endParaRPr lang="en-US" dirty="0" smtClean="0"/>
          </a:p>
          <a:p>
            <a:pPr marL="0" indent="0">
              <a:buFont typeface="Arial" pitchFamily="34" charset="0"/>
              <a:buNone/>
              <a:defRPr/>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mn-lt"/>
              </a:rPr>
              <a:t>MAC – Group Activity</a:t>
            </a:r>
            <a:endParaRPr lang="en-US" dirty="0">
              <a:latin typeface="+mn-lt"/>
            </a:endParaRPr>
          </a:p>
        </p:txBody>
      </p:sp>
      <p:pic>
        <p:nvPicPr>
          <p:cNvPr id="1026" name="Picture 2" descr="C:\Users\rroth\AppData\Local\Microsoft\Windows\Temporary Internet Files\Content.IE5\UVX5N290\MC900334096[1].wmf"/>
          <p:cNvPicPr>
            <a:picLocks noGrp="1" noChangeAspect="1" noChangeArrowheads="1"/>
          </p:cNvPicPr>
          <p:nvPr>
            <p:ph idx="1"/>
          </p:nvPr>
        </p:nvPicPr>
        <p:blipFill>
          <a:blip r:embed="rId2" cstate="print"/>
          <a:srcRect/>
          <a:stretch>
            <a:fillRect/>
          </a:stretch>
        </p:blipFill>
        <p:spPr bwMode="auto">
          <a:xfrm>
            <a:off x="9855201" y="1"/>
            <a:ext cx="2027529" cy="1816913"/>
          </a:xfrm>
          <a:prstGeom prst="rect">
            <a:avLst/>
          </a:prstGeom>
          <a:noFill/>
        </p:spPr>
      </p:pic>
      <p:sp>
        <p:nvSpPr>
          <p:cNvPr id="16" name="Rounded Rectangle 15"/>
          <p:cNvSpPr/>
          <p:nvPr/>
        </p:nvSpPr>
        <p:spPr>
          <a:xfrm>
            <a:off x="711200" y="16764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 y="3429000"/>
            <a:ext cx="375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51054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83200" y="1676400"/>
            <a:ext cx="558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83200" y="3352800"/>
            <a:ext cx="5689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5105400"/>
            <a:ext cx="599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828800"/>
            <a:ext cx="3149600" cy="523220"/>
          </a:xfrm>
          <a:prstGeom prst="rect">
            <a:avLst/>
          </a:prstGeom>
          <a:noFill/>
        </p:spPr>
        <p:txBody>
          <a:bodyPr wrap="square" rtlCol="0">
            <a:spAutoFit/>
          </a:bodyPr>
          <a:lstStyle/>
          <a:p>
            <a:r>
              <a:rPr lang="en-US" sz="2800" b="1" dirty="0" smtClean="0">
                <a:solidFill>
                  <a:schemeClr val="bg1"/>
                </a:solidFill>
              </a:rPr>
              <a:t>Movement</a:t>
            </a:r>
            <a:endParaRPr lang="en-US" sz="2800" b="1" dirty="0">
              <a:solidFill>
                <a:schemeClr val="bg1"/>
              </a:solidFill>
            </a:endParaRPr>
          </a:p>
        </p:txBody>
      </p:sp>
      <p:sp>
        <p:nvSpPr>
          <p:cNvPr id="23" name="TextBox 22"/>
          <p:cNvSpPr txBox="1"/>
          <p:nvPr/>
        </p:nvSpPr>
        <p:spPr>
          <a:xfrm>
            <a:off x="914400" y="3581400"/>
            <a:ext cx="3251200" cy="523220"/>
          </a:xfrm>
          <a:prstGeom prst="rect">
            <a:avLst/>
          </a:prstGeom>
          <a:noFill/>
        </p:spPr>
        <p:txBody>
          <a:bodyPr wrap="square" rtlCol="0">
            <a:spAutoFit/>
          </a:bodyPr>
          <a:lstStyle/>
          <a:p>
            <a:r>
              <a:rPr lang="en-US" sz="2800" b="1" dirty="0" smtClean="0">
                <a:solidFill>
                  <a:schemeClr val="bg1"/>
                </a:solidFill>
              </a:rPr>
              <a:t>Activity</a:t>
            </a:r>
            <a:endParaRPr lang="en-US" sz="2800" b="1" dirty="0">
              <a:solidFill>
                <a:schemeClr val="bg1"/>
              </a:solidFill>
            </a:endParaRPr>
          </a:p>
        </p:txBody>
      </p:sp>
      <p:sp>
        <p:nvSpPr>
          <p:cNvPr id="24" name="TextBox 23"/>
          <p:cNvSpPr txBox="1"/>
          <p:nvPr/>
        </p:nvSpPr>
        <p:spPr>
          <a:xfrm>
            <a:off x="914400" y="5334000"/>
            <a:ext cx="3352800" cy="523220"/>
          </a:xfrm>
          <a:prstGeom prst="rect">
            <a:avLst/>
          </a:prstGeom>
          <a:noFill/>
        </p:spPr>
        <p:txBody>
          <a:bodyPr wrap="square" rtlCol="0">
            <a:spAutoFit/>
          </a:bodyPr>
          <a:lstStyle/>
          <a:p>
            <a:r>
              <a:rPr lang="en-US" sz="2800" b="1" dirty="0" smtClean="0">
                <a:solidFill>
                  <a:schemeClr val="bg1"/>
                </a:solidFill>
              </a:rPr>
              <a:t>Conversation</a:t>
            </a:r>
            <a:endParaRPr lang="en-US" sz="2800" b="1" dirty="0">
              <a:solidFill>
                <a:schemeClr val="bg1"/>
              </a:solidFill>
            </a:endParaRPr>
          </a:p>
        </p:txBody>
      </p:sp>
      <p:pic>
        <p:nvPicPr>
          <p:cNvPr id="1030" name="Picture 6" descr="C:\Users\rroth\AppData\Local\Microsoft\Windows\Temporary Internet Files\Content.IE5\U9ET0VW3\MC900441752[1].png"/>
          <p:cNvPicPr>
            <a:picLocks noChangeAspect="1" noChangeArrowheads="1"/>
          </p:cNvPicPr>
          <p:nvPr/>
        </p:nvPicPr>
        <p:blipFill>
          <a:blip r:embed="rId3" cstate="print"/>
          <a:srcRect/>
          <a:stretch>
            <a:fillRect/>
          </a:stretch>
        </p:blipFill>
        <p:spPr bwMode="auto">
          <a:xfrm>
            <a:off x="5689600" y="1600200"/>
            <a:ext cx="1422400" cy="1066800"/>
          </a:xfrm>
          <a:prstGeom prst="rect">
            <a:avLst/>
          </a:prstGeom>
          <a:noFill/>
        </p:spPr>
      </p:pic>
      <p:pic>
        <p:nvPicPr>
          <p:cNvPr id="1031" name="Picture 7" descr="C:\Users\rroth\AppData\Local\Microsoft\Windows\Temporary Internet Files\Content.IE5\3RFCRU1K\MC900320170[1].wmf"/>
          <p:cNvPicPr>
            <a:picLocks noChangeAspect="1" noChangeArrowheads="1"/>
          </p:cNvPicPr>
          <p:nvPr/>
        </p:nvPicPr>
        <p:blipFill>
          <a:blip r:embed="rId4" cstate="print"/>
          <a:srcRect/>
          <a:stretch>
            <a:fillRect/>
          </a:stretch>
        </p:blipFill>
        <p:spPr bwMode="auto">
          <a:xfrm>
            <a:off x="7721600" y="1600201"/>
            <a:ext cx="1409965" cy="1221943"/>
          </a:xfrm>
          <a:prstGeom prst="rect">
            <a:avLst/>
          </a:prstGeom>
          <a:noFill/>
        </p:spPr>
      </p:pic>
      <p:pic>
        <p:nvPicPr>
          <p:cNvPr id="2051" name="Picture 3" descr="C:\Users\rroth\AppData\Local\Microsoft\Windows\Temporary Internet Files\Content.IE5\8J6OKFIC\MC900197662[1].wmf"/>
          <p:cNvPicPr>
            <a:picLocks noChangeAspect="1" noChangeArrowheads="1"/>
          </p:cNvPicPr>
          <p:nvPr/>
        </p:nvPicPr>
        <p:blipFill>
          <a:blip r:embed="rId5" cstate="print"/>
          <a:srcRect/>
          <a:stretch>
            <a:fillRect/>
          </a:stretch>
        </p:blipFill>
        <p:spPr bwMode="auto">
          <a:xfrm>
            <a:off x="6908801" y="3276600"/>
            <a:ext cx="1321889" cy="998144"/>
          </a:xfrm>
          <a:prstGeom prst="rect">
            <a:avLst/>
          </a:prstGeom>
          <a:noFill/>
        </p:spPr>
      </p:pic>
      <p:pic>
        <p:nvPicPr>
          <p:cNvPr id="2052" name="Picture 4" descr="C:\Users\rroth\AppData\Local\Microsoft\Windows\Temporary Internet Files\Content.IE5\3RFCRU1K\MC900088954[1].wmf"/>
          <p:cNvPicPr>
            <a:picLocks noChangeAspect="1" noChangeArrowheads="1"/>
          </p:cNvPicPr>
          <p:nvPr/>
        </p:nvPicPr>
        <p:blipFill>
          <a:blip r:embed="rId6" cstate="print"/>
          <a:srcRect/>
          <a:stretch>
            <a:fillRect/>
          </a:stretch>
        </p:blipFill>
        <p:spPr bwMode="auto">
          <a:xfrm>
            <a:off x="5892800" y="5029201"/>
            <a:ext cx="1895043" cy="1174667"/>
          </a:xfrm>
          <a:prstGeom prst="rect">
            <a:avLst/>
          </a:prstGeom>
          <a:noFill/>
        </p:spPr>
      </p:pic>
      <p:sp>
        <p:nvSpPr>
          <p:cNvPr id="25" name="TextBox 24"/>
          <p:cNvSpPr txBox="1"/>
          <p:nvPr/>
        </p:nvSpPr>
        <p:spPr>
          <a:xfrm>
            <a:off x="8331200" y="5257800"/>
            <a:ext cx="2743200" cy="523220"/>
          </a:xfrm>
          <a:prstGeom prst="rect">
            <a:avLst/>
          </a:prstGeom>
          <a:noFill/>
        </p:spPr>
        <p:txBody>
          <a:bodyPr wrap="square" rtlCol="0">
            <a:spAutoFit/>
          </a:bodyPr>
          <a:lstStyle/>
          <a:p>
            <a:r>
              <a:rPr lang="en-US" sz="2800" b="1" dirty="0" smtClean="0">
                <a:solidFill>
                  <a:schemeClr val="bg1"/>
                </a:solidFill>
              </a:rPr>
              <a:t>Level 2</a:t>
            </a:r>
            <a:endParaRPr lang="en-US" sz="2800" b="1" dirty="0">
              <a:solidFill>
                <a:schemeClr val="bg1"/>
              </a:solidFill>
            </a:endParaRP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Task Design	</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r>
              <a:rPr lang="en-US" sz="2400" dirty="0" smtClean="0">
                <a:latin typeface="Comic Sans MS" pitchFamily="66" charset="0"/>
              </a:rPr>
              <a:t>What Is It?  Carefully designing activities that meet the developmental needs of children will likely result in more student engagement and less misbehavior.</a:t>
            </a:r>
          </a:p>
          <a:p>
            <a:r>
              <a:rPr lang="en-US" sz="2400" dirty="0" smtClean="0">
                <a:latin typeface="Comic Sans MS" pitchFamily="66" charset="0"/>
              </a:rPr>
              <a:t>Why It Works?</a:t>
            </a:r>
          </a:p>
          <a:p>
            <a:pPr lvl="1"/>
            <a:r>
              <a:rPr lang="en-US" sz="2400" dirty="0" smtClean="0">
                <a:latin typeface="Comic Sans MS" pitchFamily="66" charset="0"/>
              </a:rPr>
              <a:t>When student see no benefit in doing what you ask them to do, they will chose to do what they want to do.</a:t>
            </a:r>
          </a:p>
          <a:p>
            <a:pPr lvl="1"/>
            <a:r>
              <a:rPr lang="en-US" sz="2400" dirty="0" smtClean="0">
                <a:latin typeface="Comic Sans MS" pitchFamily="66" charset="0"/>
              </a:rPr>
              <a:t>When materials and activities are not developmentally appropriate, students will not successfully engage in the activity.</a:t>
            </a:r>
          </a:p>
          <a:p>
            <a:pPr lvl="1"/>
            <a:r>
              <a:rPr lang="en-US" sz="2400" dirty="0" smtClean="0">
                <a:latin typeface="Comic Sans MS" pitchFamily="66" charset="0"/>
              </a:rPr>
              <a:t>If activities are allowed to go on for too long, students will become bored and misbehave.</a:t>
            </a:r>
            <a:endParaRPr lang="en-US" sz="24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Steps for Task Design</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r>
              <a:rPr lang="en-US" sz="2400" dirty="0" smtClean="0">
                <a:latin typeface="Comic Sans MS" pitchFamily="66" charset="0"/>
              </a:rPr>
              <a:t>Design creative and fun ways to teach new and difficult concepts to children.</a:t>
            </a:r>
          </a:p>
          <a:p>
            <a:r>
              <a:rPr lang="en-US" sz="2400" dirty="0" smtClean="0">
                <a:latin typeface="Comic Sans MS" pitchFamily="66" charset="0"/>
              </a:rPr>
              <a:t>Know your students and make sure the activities are relevant to their environment and age.</a:t>
            </a:r>
          </a:p>
          <a:p>
            <a:r>
              <a:rPr lang="en-US" sz="2400" dirty="0" smtClean="0">
                <a:latin typeface="Comic Sans MS" pitchFamily="66" charset="0"/>
              </a:rPr>
              <a:t>Carefully design:</a:t>
            </a:r>
          </a:p>
          <a:p>
            <a:pPr lvl="1"/>
            <a:r>
              <a:rPr lang="en-US" sz="2400" dirty="0" smtClean="0">
                <a:latin typeface="Comic Sans MS" pitchFamily="66" charset="0"/>
              </a:rPr>
              <a:t>The lesson</a:t>
            </a:r>
          </a:p>
          <a:p>
            <a:pPr lvl="1"/>
            <a:r>
              <a:rPr lang="en-US" sz="2400" dirty="0" smtClean="0">
                <a:latin typeface="Comic Sans MS" pitchFamily="66" charset="0"/>
              </a:rPr>
              <a:t>The materials</a:t>
            </a:r>
          </a:p>
          <a:p>
            <a:pPr lvl="1"/>
            <a:r>
              <a:rPr lang="en-US" sz="2400" dirty="0" smtClean="0">
                <a:latin typeface="Comic Sans MS" pitchFamily="66" charset="0"/>
              </a:rPr>
              <a:t>Your method for providing feedback</a:t>
            </a:r>
          </a:p>
          <a:p>
            <a:pPr lvl="1"/>
            <a:r>
              <a:rPr lang="en-US" sz="2400" dirty="0" smtClean="0">
                <a:latin typeface="Comic Sans MS" pitchFamily="66" charset="0"/>
              </a:rPr>
              <a:t>Your method for recording outcomes and/or observations</a:t>
            </a:r>
            <a:endParaRPr lang="en-US" sz="24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Tips for Task Design</a:t>
            </a:r>
            <a:endParaRPr lang="en-US" dirty="0">
              <a:latin typeface="Comic Sans MS" pitchFamily="66" charset="0"/>
            </a:endParaRPr>
          </a:p>
        </p:txBody>
      </p:sp>
      <p:sp>
        <p:nvSpPr>
          <p:cNvPr id="3" name="Content Placeholder 2"/>
          <p:cNvSpPr>
            <a:spLocks noGrp="1"/>
          </p:cNvSpPr>
          <p:nvPr>
            <p:ph idx="1"/>
          </p:nvPr>
        </p:nvSpPr>
        <p:spPr/>
        <p:txBody>
          <a:bodyPr>
            <a:noAutofit/>
          </a:bodyPr>
          <a:lstStyle/>
          <a:p>
            <a:r>
              <a:rPr lang="en-US" sz="2800" dirty="0" smtClean="0">
                <a:latin typeface="Comic Sans MS" pitchFamily="66" charset="0"/>
              </a:rPr>
              <a:t>Relationships – When students have a strong positive relationship with the teacher, they are more likely to engage in instructional activities.</a:t>
            </a:r>
          </a:p>
          <a:p>
            <a:r>
              <a:rPr lang="en-US" sz="2800" dirty="0" smtClean="0">
                <a:latin typeface="Comic Sans MS" pitchFamily="66" charset="0"/>
              </a:rPr>
              <a:t>Relevance – The more the activity is relevant to the life of each child, the more likely the teacher is to get every child engaged in the activity.</a:t>
            </a:r>
          </a:p>
          <a:p>
            <a:r>
              <a:rPr lang="en-US" sz="2800" dirty="0" smtClean="0">
                <a:latin typeface="Comic Sans MS" pitchFamily="66" charset="0"/>
              </a:rPr>
              <a:t>Rigor – When a teacher has a great relationship with every child and designs relevant activities, teachers are more successful in implementing rigorous instructional activities.</a:t>
            </a:r>
            <a:endParaRPr lang="en-US" sz="28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Examples – Task Design</a:t>
            </a:r>
            <a:endParaRPr lang="en-US" dirty="0">
              <a:latin typeface="Comic Sans MS" pitchFamily="66" charset="0"/>
            </a:endParaRPr>
          </a:p>
        </p:txBody>
      </p:sp>
      <p:pic>
        <p:nvPicPr>
          <p:cNvPr id="4" name="Content Placeholder 3" descr="Screen-Shot-2013-06-24-at-12.10.55-PM.png"/>
          <p:cNvPicPr>
            <a:picLocks noGrp="1" noChangeAspect="1"/>
          </p:cNvPicPr>
          <p:nvPr>
            <p:ph idx="1"/>
          </p:nvPr>
        </p:nvPicPr>
        <p:blipFill>
          <a:blip r:embed="rId3" cstate="print"/>
          <a:stretch>
            <a:fillRect/>
          </a:stretch>
        </p:blipFill>
        <p:spPr>
          <a:xfrm>
            <a:off x="914400" y="1828800"/>
            <a:ext cx="3382849" cy="3124200"/>
          </a:xfrm>
        </p:spPr>
      </p:pic>
      <p:sp>
        <p:nvSpPr>
          <p:cNvPr id="5" name="TextBox 4"/>
          <p:cNvSpPr txBox="1"/>
          <p:nvPr/>
        </p:nvSpPr>
        <p:spPr>
          <a:xfrm>
            <a:off x="5638800" y="1752600"/>
            <a:ext cx="5486400" cy="369332"/>
          </a:xfrm>
          <a:prstGeom prst="rect">
            <a:avLst/>
          </a:prstGeom>
          <a:noFill/>
        </p:spPr>
        <p:txBody>
          <a:bodyPr wrap="square" rtlCol="0">
            <a:spAutoFit/>
          </a:bodyPr>
          <a:lstStyle/>
          <a:p>
            <a:r>
              <a:rPr lang="en-US" dirty="0" smtClean="0"/>
              <a:t>Mr. York’s YouTube Video here. </a:t>
            </a:r>
            <a:r>
              <a:rPr lang="en-US" smtClean="0"/>
              <a:t>(Louisville Male)</a:t>
            </a:r>
            <a:endParaRPr lang="en-US" dirty="0"/>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9829800" cy="838200"/>
          </a:xfrm>
        </p:spPr>
        <p:txBody>
          <a:bodyPr/>
          <a:lstStyle/>
          <a:p>
            <a:r>
              <a:rPr lang="en-US" dirty="0" smtClean="0">
                <a:latin typeface="Comic Sans MS" pitchFamily="66" charset="0"/>
              </a:rPr>
              <a:t>Activity 7 – Task Design</a:t>
            </a:r>
            <a:endParaRPr lang="en-US" dirty="0">
              <a:latin typeface="Comic Sans MS" pitchFamily="66" charset="0"/>
            </a:endParaRPr>
          </a:p>
        </p:txBody>
      </p:sp>
      <p:sp>
        <p:nvSpPr>
          <p:cNvPr id="3" name="Content Placeholder 2"/>
          <p:cNvSpPr>
            <a:spLocks noGrp="1"/>
          </p:cNvSpPr>
          <p:nvPr>
            <p:ph idx="1"/>
          </p:nvPr>
        </p:nvSpPr>
        <p:spPr>
          <a:xfrm>
            <a:off x="1524000" y="1371600"/>
            <a:ext cx="9144000" cy="3627120"/>
          </a:xfrm>
        </p:spPr>
        <p:txBody>
          <a:bodyPr>
            <a:noAutofit/>
          </a:bodyPr>
          <a:lstStyle/>
          <a:p>
            <a:r>
              <a:rPr lang="en-US" sz="2400" dirty="0" smtClean="0">
                <a:latin typeface="Comic Sans MS" pitchFamily="66" charset="0"/>
              </a:rPr>
              <a:t>Talk with our colleagues about how you plan for and design instructional activities.</a:t>
            </a:r>
          </a:p>
          <a:p>
            <a:r>
              <a:rPr lang="en-US" sz="2400" dirty="0" smtClean="0">
                <a:latin typeface="Comic Sans MS" pitchFamily="66" charset="0"/>
              </a:rPr>
              <a:t>Think about an individual student who is struggling in your classroom.</a:t>
            </a:r>
          </a:p>
          <a:p>
            <a:r>
              <a:rPr lang="en-US" sz="2400" dirty="0" smtClean="0">
                <a:latin typeface="Comic Sans MS" pitchFamily="66" charset="0"/>
              </a:rPr>
              <a:t>Look at the checklist and consider changes you may need to make for that child including:</a:t>
            </a:r>
          </a:p>
          <a:p>
            <a:pPr lvl="1"/>
            <a:r>
              <a:rPr lang="en-US" sz="2400" dirty="0" smtClean="0">
                <a:latin typeface="Comic Sans MS" pitchFamily="66" charset="0"/>
              </a:rPr>
              <a:t>Making tasks more relevant.</a:t>
            </a:r>
          </a:p>
          <a:p>
            <a:pPr lvl="1"/>
            <a:r>
              <a:rPr lang="en-US" sz="2400" dirty="0" smtClean="0">
                <a:latin typeface="Comic Sans MS" pitchFamily="66" charset="0"/>
              </a:rPr>
              <a:t>Building opportunities for choice.</a:t>
            </a:r>
          </a:p>
          <a:p>
            <a:pPr lvl="1"/>
            <a:r>
              <a:rPr lang="en-US" sz="2400" dirty="0" smtClean="0">
                <a:latin typeface="Comic Sans MS" pitchFamily="66" charset="0"/>
              </a:rPr>
              <a:t>Adjusting tasks to the students’ ability level.</a:t>
            </a:r>
          </a:p>
          <a:p>
            <a:pPr lvl="1"/>
            <a:r>
              <a:rPr lang="en-US" sz="2400" dirty="0" smtClean="0">
                <a:latin typeface="Comic Sans MS" pitchFamily="66" charset="0"/>
              </a:rPr>
              <a:t>Adjusting the length of time the student needs to engage in the activity.</a:t>
            </a:r>
            <a:endParaRPr lang="en-US" sz="2400"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mn-lt"/>
              </a:rPr>
              <a:t>MAC – Group Activity</a:t>
            </a:r>
            <a:endParaRPr lang="en-US" dirty="0">
              <a:latin typeface="+mn-lt"/>
            </a:endParaRPr>
          </a:p>
        </p:txBody>
      </p:sp>
      <p:pic>
        <p:nvPicPr>
          <p:cNvPr id="1026" name="Picture 2" descr="C:\Users\rroth\AppData\Local\Microsoft\Windows\Temporary Internet Files\Content.IE5\UVX5N290\MC900334096[1].wmf"/>
          <p:cNvPicPr>
            <a:picLocks noGrp="1" noChangeAspect="1" noChangeArrowheads="1"/>
          </p:cNvPicPr>
          <p:nvPr>
            <p:ph idx="1"/>
          </p:nvPr>
        </p:nvPicPr>
        <p:blipFill>
          <a:blip r:embed="rId2" cstate="print"/>
          <a:srcRect/>
          <a:stretch>
            <a:fillRect/>
          </a:stretch>
        </p:blipFill>
        <p:spPr bwMode="auto">
          <a:xfrm>
            <a:off x="9855201" y="1"/>
            <a:ext cx="2027529" cy="1816913"/>
          </a:xfrm>
          <a:prstGeom prst="rect">
            <a:avLst/>
          </a:prstGeom>
          <a:noFill/>
        </p:spPr>
      </p:pic>
      <p:sp>
        <p:nvSpPr>
          <p:cNvPr id="16" name="Rounded Rectangle 15"/>
          <p:cNvSpPr/>
          <p:nvPr/>
        </p:nvSpPr>
        <p:spPr>
          <a:xfrm>
            <a:off x="711200" y="16764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 y="3429000"/>
            <a:ext cx="375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51054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83200" y="1676400"/>
            <a:ext cx="558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83200" y="3352800"/>
            <a:ext cx="5689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5105400"/>
            <a:ext cx="599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828800"/>
            <a:ext cx="3149600" cy="523220"/>
          </a:xfrm>
          <a:prstGeom prst="rect">
            <a:avLst/>
          </a:prstGeom>
          <a:noFill/>
        </p:spPr>
        <p:txBody>
          <a:bodyPr wrap="square" rtlCol="0">
            <a:spAutoFit/>
          </a:bodyPr>
          <a:lstStyle/>
          <a:p>
            <a:r>
              <a:rPr lang="en-US" sz="2800" b="1" dirty="0" smtClean="0">
                <a:solidFill>
                  <a:schemeClr val="bg1"/>
                </a:solidFill>
              </a:rPr>
              <a:t>Movement</a:t>
            </a:r>
            <a:endParaRPr lang="en-US" sz="2800" b="1" dirty="0">
              <a:solidFill>
                <a:schemeClr val="bg1"/>
              </a:solidFill>
            </a:endParaRPr>
          </a:p>
        </p:txBody>
      </p:sp>
      <p:sp>
        <p:nvSpPr>
          <p:cNvPr id="23" name="TextBox 22"/>
          <p:cNvSpPr txBox="1"/>
          <p:nvPr/>
        </p:nvSpPr>
        <p:spPr>
          <a:xfrm>
            <a:off x="914400" y="3581400"/>
            <a:ext cx="3251200" cy="523220"/>
          </a:xfrm>
          <a:prstGeom prst="rect">
            <a:avLst/>
          </a:prstGeom>
          <a:noFill/>
        </p:spPr>
        <p:txBody>
          <a:bodyPr wrap="square" rtlCol="0">
            <a:spAutoFit/>
          </a:bodyPr>
          <a:lstStyle/>
          <a:p>
            <a:r>
              <a:rPr lang="en-US" sz="2800" b="1" dirty="0" smtClean="0">
                <a:solidFill>
                  <a:schemeClr val="bg1"/>
                </a:solidFill>
              </a:rPr>
              <a:t>Activity</a:t>
            </a:r>
            <a:endParaRPr lang="en-US" sz="2800" b="1" dirty="0">
              <a:solidFill>
                <a:schemeClr val="bg1"/>
              </a:solidFill>
            </a:endParaRPr>
          </a:p>
        </p:txBody>
      </p:sp>
      <p:sp>
        <p:nvSpPr>
          <p:cNvPr id="24" name="TextBox 23"/>
          <p:cNvSpPr txBox="1"/>
          <p:nvPr/>
        </p:nvSpPr>
        <p:spPr>
          <a:xfrm>
            <a:off x="914400" y="5334000"/>
            <a:ext cx="3352800" cy="523220"/>
          </a:xfrm>
          <a:prstGeom prst="rect">
            <a:avLst/>
          </a:prstGeom>
          <a:noFill/>
        </p:spPr>
        <p:txBody>
          <a:bodyPr wrap="square" rtlCol="0">
            <a:spAutoFit/>
          </a:bodyPr>
          <a:lstStyle/>
          <a:p>
            <a:r>
              <a:rPr lang="en-US" sz="2800" b="1" dirty="0" smtClean="0">
                <a:solidFill>
                  <a:schemeClr val="bg1"/>
                </a:solidFill>
              </a:rPr>
              <a:t>Conversation</a:t>
            </a:r>
            <a:endParaRPr lang="en-US" sz="2800" b="1" dirty="0">
              <a:solidFill>
                <a:schemeClr val="bg1"/>
              </a:solidFill>
            </a:endParaRPr>
          </a:p>
        </p:txBody>
      </p:sp>
      <p:pic>
        <p:nvPicPr>
          <p:cNvPr id="1030" name="Picture 6" descr="C:\Users\rroth\AppData\Local\Microsoft\Windows\Temporary Internet Files\Content.IE5\U9ET0VW3\MC900441752[1].png"/>
          <p:cNvPicPr>
            <a:picLocks noChangeAspect="1" noChangeArrowheads="1"/>
          </p:cNvPicPr>
          <p:nvPr/>
        </p:nvPicPr>
        <p:blipFill>
          <a:blip r:embed="rId3" cstate="print"/>
          <a:srcRect/>
          <a:stretch>
            <a:fillRect/>
          </a:stretch>
        </p:blipFill>
        <p:spPr bwMode="auto">
          <a:xfrm>
            <a:off x="5689600" y="1600200"/>
            <a:ext cx="1422400" cy="1066800"/>
          </a:xfrm>
          <a:prstGeom prst="rect">
            <a:avLst/>
          </a:prstGeom>
          <a:noFill/>
        </p:spPr>
      </p:pic>
      <p:pic>
        <p:nvPicPr>
          <p:cNvPr id="1031" name="Picture 7" descr="C:\Users\rroth\AppData\Local\Microsoft\Windows\Temporary Internet Files\Content.IE5\3RFCRU1K\MC900320170[1].wmf"/>
          <p:cNvPicPr>
            <a:picLocks noChangeAspect="1" noChangeArrowheads="1"/>
          </p:cNvPicPr>
          <p:nvPr/>
        </p:nvPicPr>
        <p:blipFill>
          <a:blip r:embed="rId4" cstate="print"/>
          <a:srcRect/>
          <a:stretch>
            <a:fillRect/>
          </a:stretch>
        </p:blipFill>
        <p:spPr bwMode="auto">
          <a:xfrm>
            <a:off x="7721600" y="1600201"/>
            <a:ext cx="1409965" cy="1221943"/>
          </a:xfrm>
          <a:prstGeom prst="rect">
            <a:avLst/>
          </a:prstGeom>
          <a:noFill/>
        </p:spPr>
      </p:pic>
      <p:pic>
        <p:nvPicPr>
          <p:cNvPr id="2051" name="Picture 3" descr="C:\Users\rroth\AppData\Local\Microsoft\Windows\Temporary Internet Files\Content.IE5\8J6OKFIC\MC900197662[1].wmf"/>
          <p:cNvPicPr>
            <a:picLocks noChangeAspect="1" noChangeArrowheads="1"/>
          </p:cNvPicPr>
          <p:nvPr/>
        </p:nvPicPr>
        <p:blipFill>
          <a:blip r:embed="rId5" cstate="print"/>
          <a:srcRect/>
          <a:stretch>
            <a:fillRect/>
          </a:stretch>
        </p:blipFill>
        <p:spPr bwMode="auto">
          <a:xfrm>
            <a:off x="6908801" y="3276600"/>
            <a:ext cx="1321889" cy="998144"/>
          </a:xfrm>
          <a:prstGeom prst="rect">
            <a:avLst/>
          </a:prstGeom>
          <a:noFill/>
        </p:spPr>
      </p:pic>
      <p:pic>
        <p:nvPicPr>
          <p:cNvPr id="2052" name="Picture 4" descr="C:\Users\rroth\AppData\Local\Microsoft\Windows\Temporary Internet Files\Content.IE5\3RFCRU1K\MC900088954[1].wmf"/>
          <p:cNvPicPr>
            <a:picLocks noChangeAspect="1" noChangeArrowheads="1"/>
          </p:cNvPicPr>
          <p:nvPr/>
        </p:nvPicPr>
        <p:blipFill>
          <a:blip r:embed="rId6" cstate="print"/>
          <a:srcRect/>
          <a:stretch>
            <a:fillRect/>
          </a:stretch>
        </p:blipFill>
        <p:spPr bwMode="auto">
          <a:xfrm>
            <a:off x="5892800" y="5029201"/>
            <a:ext cx="1895043" cy="1174667"/>
          </a:xfrm>
          <a:prstGeom prst="rect">
            <a:avLst/>
          </a:prstGeom>
          <a:noFill/>
        </p:spPr>
      </p:pic>
      <p:sp>
        <p:nvSpPr>
          <p:cNvPr id="25" name="TextBox 24"/>
          <p:cNvSpPr txBox="1"/>
          <p:nvPr/>
        </p:nvSpPr>
        <p:spPr>
          <a:xfrm>
            <a:off x="8331200" y="5257800"/>
            <a:ext cx="2743200" cy="523220"/>
          </a:xfrm>
          <a:prstGeom prst="rect">
            <a:avLst/>
          </a:prstGeom>
          <a:noFill/>
        </p:spPr>
        <p:txBody>
          <a:bodyPr wrap="square" rtlCol="0">
            <a:spAutoFit/>
          </a:bodyPr>
          <a:lstStyle/>
          <a:p>
            <a:r>
              <a:rPr lang="en-US" sz="2800" b="1" dirty="0" smtClean="0">
                <a:solidFill>
                  <a:schemeClr val="bg1"/>
                </a:solidFill>
              </a:rPr>
              <a:t>Level 2</a:t>
            </a:r>
            <a:endParaRPr lang="en-US" sz="2800" b="1" dirty="0">
              <a:solidFill>
                <a:schemeClr val="bg1"/>
              </a:solidFill>
            </a:endParaRP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Time your activities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hlinkClick r:id="rId3"/>
              </a:rPr>
              <a:t>www.online-stopwatch.com</a:t>
            </a:r>
            <a:endParaRPr lang="en-US" dirty="0" smtClean="0"/>
          </a:p>
          <a:p>
            <a:r>
              <a:rPr lang="en-US" u="sng" dirty="0" smtClean="0"/>
              <a:t>5 min</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a:xfrm>
            <a:off x="2819400" y="2438400"/>
            <a:ext cx="9144000" cy="3474720"/>
          </a:xfrm>
        </p:spPr>
        <p:txBody>
          <a:bodyPr>
            <a:normAutofit/>
          </a:bodyPr>
          <a:lstStyle/>
          <a:p>
            <a:pPr>
              <a:buNone/>
            </a:pPr>
            <a:r>
              <a:rPr lang="en-US" sz="7200" dirty="0" smtClean="0">
                <a:latin typeface="Comic Sans MS" pitchFamily="66" charset="0"/>
              </a:rPr>
              <a:t>Break</a:t>
            </a:r>
            <a:endParaRPr lang="en-US" sz="7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omic Sans MS" pitchFamily="66" charset="0"/>
              </a:rPr>
              <a:t>Intensive Behaviors in the Kindergarten Setting</a:t>
            </a:r>
            <a:endParaRPr lang="en-US" dirty="0">
              <a:latin typeface="Comic Sans MS" pitchFamily="66" charset="0"/>
            </a:endParaRPr>
          </a:p>
        </p:txBody>
      </p:sp>
      <p:sp>
        <p:nvSpPr>
          <p:cNvPr id="3" name="Subtitle 2"/>
          <p:cNvSpPr>
            <a:spLocks noGrp="1"/>
          </p:cNvSpPr>
          <p:nvPr>
            <p:ph type="subTitle" idx="1"/>
          </p:nvPr>
        </p:nvSpPr>
        <p:spPr/>
        <p:txBody>
          <a:bodyPr/>
          <a:lstStyle/>
          <a:p>
            <a:endParaRPr lang="en-US" dirty="0">
              <a:latin typeface="Comic Sans MS" pitchFamily="66" charset="0"/>
            </a:endParaRPr>
          </a:p>
        </p:txBody>
      </p:sp>
    </p:spTree>
    <p:extLst>
      <p:ext uri="{BB962C8B-B14F-4D97-AF65-F5344CB8AC3E}">
        <p14:creationId xmlns="" xmlns:p14="http://schemas.microsoft.com/office/powerpoint/2010/main" val="2798047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mn-lt"/>
              </a:rPr>
              <a:t>MAC – Group Activity</a:t>
            </a:r>
            <a:endParaRPr lang="en-US" dirty="0">
              <a:latin typeface="+mn-lt"/>
            </a:endParaRPr>
          </a:p>
        </p:txBody>
      </p:sp>
      <p:pic>
        <p:nvPicPr>
          <p:cNvPr id="1026" name="Picture 2" descr="C:\Users\rroth\AppData\Local\Microsoft\Windows\Temporary Internet Files\Content.IE5\UVX5N290\MC900334096[1].wmf"/>
          <p:cNvPicPr>
            <a:picLocks noGrp="1" noChangeAspect="1" noChangeArrowheads="1"/>
          </p:cNvPicPr>
          <p:nvPr>
            <p:ph idx="1"/>
          </p:nvPr>
        </p:nvPicPr>
        <p:blipFill>
          <a:blip r:embed="rId2" cstate="print"/>
          <a:srcRect/>
          <a:stretch>
            <a:fillRect/>
          </a:stretch>
        </p:blipFill>
        <p:spPr bwMode="auto">
          <a:xfrm>
            <a:off x="9855201" y="1"/>
            <a:ext cx="2027529" cy="1816913"/>
          </a:xfrm>
          <a:prstGeom prst="rect">
            <a:avLst/>
          </a:prstGeom>
          <a:noFill/>
        </p:spPr>
      </p:pic>
      <p:sp>
        <p:nvSpPr>
          <p:cNvPr id="16" name="Rounded Rectangle 15"/>
          <p:cNvSpPr/>
          <p:nvPr/>
        </p:nvSpPr>
        <p:spPr>
          <a:xfrm>
            <a:off x="711200" y="1676400"/>
            <a:ext cx="365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9600" y="3429000"/>
            <a:ext cx="375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09600" y="5105400"/>
            <a:ext cx="386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83200" y="1676400"/>
            <a:ext cx="5588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83200" y="3352800"/>
            <a:ext cx="5689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181600" y="5105400"/>
            <a:ext cx="599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828800"/>
            <a:ext cx="3149600" cy="523220"/>
          </a:xfrm>
          <a:prstGeom prst="rect">
            <a:avLst/>
          </a:prstGeom>
          <a:noFill/>
        </p:spPr>
        <p:txBody>
          <a:bodyPr wrap="square" rtlCol="0">
            <a:spAutoFit/>
          </a:bodyPr>
          <a:lstStyle/>
          <a:p>
            <a:r>
              <a:rPr lang="en-US" sz="2800" b="1" dirty="0" smtClean="0">
                <a:solidFill>
                  <a:schemeClr val="bg1"/>
                </a:solidFill>
              </a:rPr>
              <a:t>Movement</a:t>
            </a:r>
            <a:endParaRPr lang="en-US" sz="2800" b="1" dirty="0">
              <a:solidFill>
                <a:schemeClr val="bg1"/>
              </a:solidFill>
            </a:endParaRPr>
          </a:p>
        </p:txBody>
      </p:sp>
      <p:sp>
        <p:nvSpPr>
          <p:cNvPr id="23" name="TextBox 22"/>
          <p:cNvSpPr txBox="1"/>
          <p:nvPr/>
        </p:nvSpPr>
        <p:spPr>
          <a:xfrm>
            <a:off x="914400" y="3581400"/>
            <a:ext cx="3251200" cy="523220"/>
          </a:xfrm>
          <a:prstGeom prst="rect">
            <a:avLst/>
          </a:prstGeom>
          <a:noFill/>
        </p:spPr>
        <p:txBody>
          <a:bodyPr wrap="square" rtlCol="0">
            <a:spAutoFit/>
          </a:bodyPr>
          <a:lstStyle/>
          <a:p>
            <a:r>
              <a:rPr lang="en-US" sz="2800" b="1" dirty="0" smtClean="0">
                <a:solidFill>
                  <a:schemeClr val="bg1"/>
                </a:solidFill>
              </a:rPr>
              <a:t>Activity</a:t>
            </a:r>
            <a:endParaRPr lang="en-US" sz="2800" b="1" dirty="0">
              <a:solidFill>
                <a:schemeClr val="bg1"/>
              </a:solidFill>
            </a:endParaRPr>
          </a:p>
        </p:txBody>
      </p:sp>
      <p:sp>
        <p:nvSpPr>
          <p:cNvPr id="24" name="TextBox 23"/>
          <p:cNvSpPr txBox="1"/>
          <p:nvPr/>
        </p:nvSpPr>
        <p:spPr>
          <a:xfrm>
            <a:off x="914400" y="5334000"/>
            <a:ext cx="3352800" cy="523220"/>
          </a:xfrm>
          <a:prstGeom prst="rect">
            <a:avLst/>
          </a:prstGeom>
          <a:noFill/>
        </p:spPr>
        <p:txBody>
          <a:bodyPr wrap="square" rtlCol="0">
            <a:spAutoFit/>
          </a:bodyPr>
          <a:lstStyle/>
          <a:p>
            <a:r>
              <a:rPr lang="en-US" sz="2800" b="1" dirty="0" smtClean="0">
                <a:solidFill>
                  <a:schemeClr val="bg1"/>
                </a:solidFill>
              </a:rPr>
              <a:t>Conversation</a:t>
            </a:r>
            <a:endParaRPr lang="en-US" sz="2800" b="1" dirty="0">
              <a:solidFill>
                <a:schemeClr val="bg1"/>
              </a:solidFill>
            </a:endParaRPr>
          </a:p>
        </p:txBody>
      </p:sp>
      <p:pic>
        <p:nvPicPr>
          <p:cNvPr id="1030" name="Picture 6" descr="C:\Users\rroth\AppData\Local\Microsoft\Windows\Temporary Internet Files\Content.IE5\U9ET0VW3\MC900441752[1].png"/>
          <p:cNvPicPr>
            <a:picLocks noChangeAspect="1" noChangeArrowheads="1"/>
          </p:cNvPicPr>
          <p:nvPr/>
        </p:nvPicPr>
        <p:blipFill>
          <a:blip r:embed="rId3" cstate="print"/>
          <a:srcRect/>
          <a:stretch>
            <a:fillRect/>
          </a:stretch>
        </p:blipFill>
        <p:spPr bwMode="auto">
          <a:xfrm>
            <a:off x="5689600" y="1600200"/>
            <a:ext cx="1422400" cy="1066800"/>
          </a:xfrm>
          <a:prstGeom prst="rect">
            <a:avLst/>
          </a:prstGeom>
          <a:noFill/>
        </p:spPr>
      </p:pic>
      <p:pic>
        <p:nvPicPr>
          <p:cNvPr id="1031" name="Picture 7" descr="C:\Users\rroth\AppData\Local\Microsoft\Windows\Temporary Internet Files\Content.IE5\3RFCRU1K\MC900320170[1].wmf"/>
          <p:cNvPicPr>
            <a:picLocks noChangeAspect="1" noChangeArrowheads="1"/>
          </p:cNvPicPr>
          <p:nvPr/>
        </p:nvPicPr>
        <p:blipFill>
          <a:blip r:embed="rId4" cstate="print"/>
          <a:srcRect/>
          <a:stretch>
            <a:fillRect/>
          </a:stretch>
        </p:blipFill>
        <p:spPr bwMode="auto">
          <a:xfrm>
            <a:off x="7721600" y="1600201"/>
            <a:ext cx="1409965" cy="1221943"/>
          </a:xfrm>
          <a:prstGeom prst="rect">
            <a:avLst/>
          </a:prstGeom>
          <a:noFill/>
        </p:spPr>
      </p:pic>
      <p:pic>
        <p:nvPicPr>
          <p:cNvPr id="2051" name="Picture 3" descr="C:\Users\rroth\AppData\Local\Microsoft\Windows\Temporary Internet Files\Content.IE5\8J6OKFIC\MC900197662[1].wmf"/>
          <p:cNvPicPr>
            <a:picLocks noChangeAspect="1" noChangeArrowheads="1"/>
          </p:cNvPicPr>
          <p:nvPr/>
        </p:nvPicPr>
        <p:blipFill>
          <a:blip r:embed="rId5" cstate="print"/>
          <a:srcRect/>
          <a:stretch>
            <a:fillRect/>
          </a:stretch>
        </p:blipFill>
        <p:spPr bwMode="auto">
          <a:xfrm>
            <a:off x="6908801" y="3276600"/>
            <a:ext cx="1321889" cy="998144"/>
          </a:xfrm>
          <a:prstGeom prst="rect">
            <a:avLst/>
          </a:prstGeom>
          <a:noFill/>
        </p:spPr>
      </p:pic>
      <p:pic>
        <p:nvPicPr>
          <p:cNvPr id="2052" name="Picture 4" descr="C:\Users\rroth\AppData\Local\Microsoft\Windows\Temporary Internet Files\Content.IE5\3RFCRU1K\MC900088954[1].wmf"/>
          <p:cNvPicPr>
            <a:picLocks noChangeAspect="1" noChangeArrowheads="1"/>
          </p:cNvPicPr>
          <p:nvPr/>
        </p:nvPicPr>
        <p:blipFill>
          <a:blip r:embed="rId6" cstate="print"/>
          <a:srcRect/>
          <a:stretch>
            <a:fillRect/>
          </a:stretch>
        </p:blipFill>
        <p:spPr bwMode="auto">
          <a:xfrm>
            <a:off x="5892800" y="5029201"/>
            <a:ext cx="1895043" cy="1174667"/>
          </a:xfrm>
          <a:prstGeom prst="rect">
            <a:avLst/>
          </a:prstGeom>
          <a:noFill/>
        </p:spPr>
      </p:pic>
      <p:sp>
        <p:nvSpPr>
          <p:cNvPr id="25" name="TextBox 24"/>
          <p:cNvSpPr txBox="1"/>
          <p:nvPr/>
        </p:nvSpPr>
        <p:spPr>
          <a:xfrm>
            <a:off x="8331200" y="5257800"/>
            <a:ext cx="2743200" cy="523220"/>
          </a:xfrm>
          <a:prstGeom prst="rect">
            <a:avLst/>
          </a:prstGeom>
          <a:noFill/>
        </p:spPr>
        <p:txBody>
          <a:bodyPr wrap="square" rtlCol="0">
            <a:spAutoFit/>
          </a:bodyPr>
          <a:lstStyle/>
          <a:p>
            <a:r>
              <a:rPr lang="en-US" sz="2800" b="1" dirty="0" smtClean="0">
                <a:solidFill>
                  <a:schemeClr val="bg1"/>
                </a:solidFill>
              </a:rPr>
              <a:t>Level 2</a:t>
            </a:r>
            <a:endParaRPr lang="en-US" sz="2800" b="1" dirty="0">
              <a:solidFill>
                <a:schemeClr val="bg1"/>
              </a:solidFill>
            </a:endParaRP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The Comprehensive Model – The Basics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No </a:t>
            </a:r>
            <a:r>
              <a:rPr lang="en-US" dirty="0" smtClean="0">
                <a:solidFill>
                  <a:srgbClr val="FF0000"/>
                </a:solidFill>
                <a:latin typeface="Comic Sans MS" pitchFamily="66" charset="0"/>
              </a:rPr>
              <a:t>Intensive</a:t>
            </a:r>
            <a:r>
              <a:rPr lang="en-US" dirty="0" smtClean="0">
                <a:latin typeface="Comic Sans MS" pitchFamily="66" charset="0"/>
              </a:rPr>
              <a:t> Intervention will be successful if there are not multiple, comprehensive </a:t>
            </a:r>
            <a:r>
              <a:rPr lang="en-US" dirty="0" smtClean="0">
                <a:solidFill>
                  <a:srgbClr val="FF0000"/>
                </a:solidFill>
                <a:latin typeface="Comic Sans MS" pitchFamily="66" charset="0"/>
              </a:rPr>
              <a:t>Universal </a:t>
            </a:r>
            <a:r>
              <a:rPr lang="en-US" dirty="0" smtClean="0">
                <a:latin typeface="Comic Sans MS" pitchFamily="66" charset="0"/>
              </a:rPr>
              <a:t>strategies in place.</a:t>
            </a:r>
          </a:p>
          <a:p>
            <a:r>
              <a:rPr lang="en-US" dirty="0" smtClean="0">
                <a:solidFill>
                  <a:srgbClr val="FF0000"/>
                </a:solidFill>
                <a:latin typeface="Comic Sans MS" pitchFamily="66" charset="0"/>
              </a:rPr>
              <a:t>Universal  and Targeted </a:t>
            </a:r>
            <a:r>
              <a:rPr lang="en-US" dirty="0" smtClean="0">
                <a:latin typeface="Comic Sans MS" pitchFamily="66" charset="0"/>
              </a:rPr>
              <a:t>interventions will not be enough to change the behavior of an </a:t>
            </a:r>
            <a:r>
              <a:rPr lang="en-US" dirty="0" smtClean="0">
                <a:solidFill>
                  <a:srgbClr val="FF0000"/>
                </a:solidFill>
                <a:latin typeface="Comic Sans MS" pitchFamily="66" charset="0"/>
              </a:rPr>
              <a:t>Intensive</a:t>
            </a:r>
            <a:r>
              <a:rPr lang="en-US" dirty="0" smtClean="0">
                <a:latin typeface="Comic Sans MS" pitchFamily="66" charset="0"/>
              </a:rPr>
              <a:t> student.  BUT, these interventions will usually become the basis for the intensive modifications.</a:t>
            </a:r>
          </a:p>
          <a:p>
            <a:r>
              <a:rPr lang="en-US" dirty="0" smtClean="0">
                <a:latin typeface="Comic Sans MS" pitchFamily="66" charset="0"/>
              </a:rPr>
              <a:t>The best interventions are those designed to teach the child new behaviors/skills.</a:t>
            </a:r>
          </a:p>
          <a:p>
            <a:pPr>
              <a:buNone/>
            </a:pPr>
            <a:endParaRPr lang="en-US" dirty="0" smtClean="0">
              <a:latin typeface="Comic Sans MS" pitchFamily="66" charset="0"/>
            </a:endParaRPr>
          </a:p>
          <a:p>
            <a:endParaRPr lang="en-US" dirty="0">
              <a:latin typeface="Comic Sans MS"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6">
                    <a:tint val="1000"/>
                  </a:schemeClr>
                </a:solidFill>
              </a:rPr>
              <a:t>PBIS	</a:t>
            </a:r>
            <a:endParaRPr lang="en-US" dirty="0">
              <a:solidFill>
                <a:schemeClr val="accent6">
                  <a:tint val="1000"/>
                </a:schemeClr>
              </a:solidFill>
            </a:endParaRPr>
          </a:p>
        </p:txBody>
      </p:sp>
      <p:sp>
        <p:nvSpPr>
          <p:cNvPr id="19459" name="Content Placeholder 2"/>
          <p:cNvSpPr>
            <a:spLocks noGrp="1"/>
          </p:cNvSpPr>
          <p:nvPr>
            <p:ph idx="1"/>
          </p:nvPr>
        </p:nvSpPr>
        <p:spPr/>
        <p:txBody>
          <a:bodyPr/>
          <a:lstStyle/>
          <a:p>
            <a:pPr eaLnBrk="1" hangingPunct="1"/>
            <a:r>
              <a:rPr lang="en-US" sz="3200" b="1" smtClean="0"/>
              <a:t>Positive Behavior Interventions and Supports</a:t>
            </a:r>
          </a:p>
          <a:p>
            <a:pPr lvl="1" eaLnBrk="1" hangingPunct="1"/>
            <a:r>
              <a:rPr lang="en-US" sz="2800" b="1" smtClean="0"/>
              <a:t>Behavior RtI </a:t>
            </a:r>
          </a:p>
        </p:txBody>
      </p:sp>
      <p:pic>
        <p:nvPicPr>
          <p:cNvPr id="19460"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Supports for Intensive Behaviors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DCPS Student Behavior Supports Flowchart</a:t>
            </a:r>
          </a:p>
          <a:p>
            <a:r>
              <a:rPr lang="en-US" dirty="0" smtClean="0">
                <a:latin typeface="Comic Sans MS" pitchFamily="66" charset="0"/>
              </a:rPr>
              <a:t>DCPS Classroom Management Checklist</a:t>
            </a:r>
          </a:p>
          <a:p>
            <a:pPr>
              <a:buNone/>
            </a:pPr>
            <a:endParaRPr lang="en-US" dirty="0">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Intensive Interventions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(BIP)  Behavior Intervention Plan  = Behavior Instruction Plan</a:t>
            </a:r>
          </a:p>
          <a:p>
            <a:pPr marL="457200" indent="-457200">
              <a:buFont typeface="+mj-lt"/>
              <a:buAutoNum type="arabicPeriod"/>
            </a:pPr>
            <a:r>
              <a:rPr lang="en-US" dirty="0" smtClean="0">
                <a:latin typeface="Comic Sans MS" pitchFamily="66" charset="0"/>
              </a:rPr>
              <a:t>Interventions for Triggers – Change the Environment.  Increase structure.  Improve predictability and routines.</a:t>
            </a:r>
          </a:p>
          <a:p>
            <a:pPr marL="457200" indent="-457200">
              <a:buFont typeface="+mj-lt"/>
              <a:buAutoNum type="arabicPeriod"/>
            </a:pPr>
            <a:r>
              <a:rPr lang="en-US" dirty="0" smtClean="0">
                <a:latin typeface="Comic Sans MS" pitchFamily="66" charset="0"/>
              </a:rPr>
              <a:t>Determine the Functions – WHY!!  Interventions must match the NEED driving the behavior, not the symptoms of the behavior.</a:t>
            </a:r>
          </a:p>
          <a:p>
            <a:pPr marL="457200" indent="-457200">
              <a:buFont typeface="+mj-lt"/>
              <a:buAutoNum type="arabicPeriod"/>
            </a:pPr>
            <a:r>
              <a:rPr lang="en-US" dirty="0" smtClean="0">
                <a:latin typeface="Comic Sans MS" pitchFamily="66" charset="0"/>
              </a:rPr>
              <a:t>Interventions for Consequences – What is the child getting from the behavior?</a:t>
            </a:r>
            <a:endParaRPr lang="en-US" dirty="0">
              <a:latin typeface="Comic Sans MS" pitchFamily="66" charset="0"/>
            </a:endParaRPr>
          </a:p>
        </p:txBody>
      </p:sp>
      <p:cxnSp>
        <p:nvCxnSpPr>
          <p:cNvPr id="5" name="Straight Connector 4"/>
          <p:cNvCxnSpPr/>
          <p:nvPr/>
        </p:nvCxnSpPr>
        <p:spPr>
          <a:xfrm>
            <a:off x="3810000" y="1981200"/>
            <a:ext cx="1447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Behavior INSTRUCTION Plan</a:t>
            </a:r>
            <a:endParaRPr lang="en-US" dirty="0">
              <a:latin typeface="Comic Sans MS" pitchFamily="66" charset="0"/>
            </a:endParaRPr>
          </a:p>
        </p:txBody>
      </p:sp>
      <p:graphicFrame>
        <p:nvGraphicFramePr>
          <p:cNvPr id="4" name="Content Placeholder 3"/>
          <p:cNvGraphicFramePr>
            <a:graphicFrameLocks noGrp="1"/>
          </p:cNvGraphicFramePr>
          <p:nvPr>
            <p:ph idx="1"/>
          </p:nvPr>
        </p:nvGraphicFramePr>
        <p:xfrm>
          <a:off x="1524000" y="1752601"/>
          <a:ext cx="9144000" cy="365252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0566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Carpet</a:t>
                      </a:r>
                      <a:r>
                        <a:rPr lang="en-US" baseline="0" dirty="0" smtClean="0"/>
                        <a:t> time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Centers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Restroom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Reading</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Math</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Lunch</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mtClean="0"/>
                        <a:t>Playground</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2050" name="Picture 2" descr="C:\Users\rroth\AppData\Local\Microsoft\Windows\Temporary Internet Files\Content.IE5\RHNGMFO0\MC900290188[1].wmf"/>
          <p:cNvPicPr>
            <a:picLocks noChangeAspect="1" noChangeArrowheads="1"/>
          </p:cNvPicPr>
          <p:nvPr/>
        </p:nvPicPr>
        <p:blipFill>
          <a:blip r:embed="rId2" cstate="print"/>
          <a:srcRect/>
          <a:stretch>
            <a:fillRect/>
          </a:stretch>
        </p:blipFill>
        <p:spPr bwMode="auto">
          <a:xfrm>
            <a:off x="3352800" y="1676400"/>
            <a:ext cx="1754109" cy="1075659"/>
          </a:xfrm>
          <a:prstGeom prst="rect">
            <a:avLst/>
          </a:prstGeom>
          <a:noFill/>
        </p:spPr>
      </p:pic>
      <p:pic>
        <p:nvPicPr>
          <p:cNvPr id="2051" name="Picture 3" descr="C:\Users\rroth\AppData\Local\Microsoft\Windows\Temporary Internet Files\Content.IE5\GDLHTCKM\MC900448744[1].jpg"/>
          <p:cNvPicPr>
            <a:picLocks noChangeAspect="1" noChangeArrowheads="1"/>
          </p:cNvPicPr>
          <p:nvPr/>
        </p:nvPicPr>
        <p:blipFill>
          <a:blip r:embed="rId3" cstate="print"/>
          <a:srcRect/>
          <a:stretch>
            <a:fillRect/>
          </a:stretch>
        </p:blipFill>
        <p:spPr bwMode="auto">
          <a:xfrm>
            <a:off x="5334000" y="1828800"/>
            <a:ext cx="1485900" cy="838200"/>
          </a:xfrm>
          <a:prstGeom prst="rect">
            <a:avLst/>
          </a:prstGeom>
          <a:noFill/>
        </p:spPr>
      </p:pic>
      <p:pic>
        <p:nvPicPr>
          <p:cNvPr id="2052" name="Picture 4" descr="C:\Users\rroth\AppData\Local\Microsoft\Windows\Temporary Internet Files\Content.IE5\U9ET0VW3\MC900383136[1].wmf"/>
          <p:cNvPicPr>
            <a:picLocks noChangeAspect="1" noChangeArrowheads="1"/>
          </p:cNvPicPr>
          <p:nvPr/>
        </p:nvPicPr>
        <p:blipFill>
          <a:blip r:embed="rId4" cstate="print"/>
          <a:srcRect/>
          <a:stretch>
            <a:fillRect/>
          </a:stretch>
        </p:blipFill>
        <p:spPr bwMode="auto">
          <a:xfrm rot="10800000">
            <a:off x="7391399" y="1828800"/>
            <a:ext cx="820873" cy="922962"/>
          </a:xfrm>
          <a:prstGeom prst="rect">
            <a:avLst/>
          </a:prstGeom>
          <a:noFill/>
        </p:spPr>
      </p:pic>
      <p:pic>
        <p:nvPicPr>
          <p:cNvPr id="2053" name="Picture 5" descr="C:\Users\rroth\AppData\Local\Microsoft\Windows\Temporary Internet Files\Content.IE5\UVX5N290\MC900383832[1].wmf"/>
          <p:cNvPicPr>
            <a:picLocks noChangeAspect="1" noChangeArrowheads="1"/>
          </p:cNvPicPr>
          <p:nvPr/>
        </p:nvPicPr>
        <p:blipFill>
          <a:blip r:embed="rId5" cstate="print"/>
          <a:srcRect/>
          <a:stretch>
            <a:fillRect/>
          </a:stretch>
        </p:blipFill>
        <p:spPr bwMode="auto">
          <a:xfrm>
            <a:off x="9296400" y="1828800"/>
            <a:ext cx="658368" cy="93268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Time your activities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hlinkClick r:id="rId3"/>
              </a:rPr>
              <a:t>www.online-stopwatch.com</a:t>
            </a:r>
            <a:endParaRPr lang="en-US" u="sng"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Positive Behavior Interventions and Supports (PBIS)</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sz="2800" dirty="0" smtClean="0">
                <a:latin typeface="Comic Sans MS" pitchFamily="66" charset="0"/>
              </a:rPr>
              <a:t>Kentucky Background – Task Force 1996-97</a:t>
            </a:r>
          </a:p>
          <a:p>
            <a:r>
              <a:rPr lang="en-US" sz="2800" dirty="0" smtClean="0">
                <a:latin typeface="Comic Sans MS" pitchFamily="66" charset="0"/>
              </a:rPr>
              <a:t>Origins of PBIS</a:t>
            </a:r>
            <a:endParaRPr lang="en-US" sz="2800" dirty="0">
              <a:latin typeface="Comic Sans MS" pitchFamily="66" charset="0"/>
            </a:endParaRPr>
          </a:p>
        </p:txBody>
      </p:sp>
    </p:spTree>
    <p:extLst>
      <p:ext uri="{BB962C8B-B14F-4D97-AF65-F5344CB8AC3E}">
        <p14:creationId xmlns="" xmlns:p14="http://schemas.microsoft.com/office/powerpoint/2010/main" val="2200335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S103896101">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TS103896101</Template>
  <TotalTime>0</TotalTime>
  <Words>3010</Words>
  <Application>Microsoft Office PowerPoint</Application>
  <PresentationFormat>Custom</PresentationFormat>
  <Paragraphs>475</Paragraphs>
  <Slides>74</Slides>
  <Notes>64</Notes>
  <HiddenSlides>4</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TS103896101</vt:lpstr>
      <vt:lpstr>PBIS in The Kindergarten Setting</vt:lpstr>
      <vt:lpstr>Norms</vt:lpstr>
      <vt:lpstr>Slide 3</vt:lpstr>
      <vt:lpstr>Purpose</vt:lpstr>
      <vt:lpstr>Daily Schedule</vt:lpstr>
      <vt:lpstr>Activity 1</vt:lpstr>
      <vt:lpstr>MAC – Group Activity</vt:lpstr>
      <vt:lpstr>Time your activities</vt:lpstr>
      <vt:lpstr>Positive Behavior Interventions and Supports (PBIS)</vt:lpstr>
      <vt:lpstr>PBIS </vt:lpstr>
      <vt:lpstr>Slide 11</vt:lpstr>
      <vt:lpstr>Universal Interventions</vt:lpstr>
      <vt:lpstr>Universal Interventions:  Classroom Management</vt:lpstr>
      <vt:lpstr>Example: Voice Level Chart</vt:lpstr>
      <vt:lpstr>Example: Exit Slip</vt:lpstr>
      <vt:lpstr>Slide 16</vt:lpstr>
      <vt:lpstr>What The Research Says:  Classroom Management</vt:lpstr>
      <vt:lpstr>The DCPS Classroom Management Checklist</vt:lpstr>
      <vt:lpstr>Structure and Predictability</vt:lpstr>
      <vt:lpstr>Steps for Developing a Daily Schedule</vt:lpstr>
      <vt:lpstr>Daily Schedule Tips </vt:lpstr>
      <vt:lpstr>Daily Schedule Examples</vt:lpstr>
      <vt:lpstr>Activity 2</vt:lpstr>
      <vt:lpstr>MAC – Group Activity</vt:lpstr>
      <vt:lpstr>Time your activities</vt:lpstr>
      <vt:lpstr>Implementation of Strategies</vt:lpstr>
      <vt:lpstr>Steps for Developing Expectations</vt:lpstr>
      <vt:lpstr>Expectations Tips</vt:lpstr>
      <vt:lpstr>Expectations Examples</vt:lpstr>
      <vt:lpstr>Slide 30</vt:lpstr>
      <vt:lpstr>Expectations Examples</vt:lpstr>
      <vt:lpstr>MAC - Whole Group</vt:lpstr>
      <vt:lpstr>MAC – Independent Work</vt:lpstr>
      <vt:lpstr>Activity 3</vt:lpstr>
      <vt:lpstr>MAC – Group Activity</vt:lpstr>
      <vt:lpstr>Time your activities</vt:lpstr>
      <vt:lpstr>BREAK</vt:lpstr>
      <vt:lpstr>Student Engagement</vt:lpstr>
      <vt:lpstr>Steps for Engaging Students</vt:lpstr>
      <vt:lpstr>Tips for Engaging Students</vt:lpstr>
      <vt:lpstr>Examples for Engaging Students</vt:lpstr>
      <vt:lpstr>Student Engagement Examples</vt:lpstr>
      <vt:lpstr>Activity 4:  Student Engagement</vt:lpstr>
      <vt:lpstr>MAC – Independent Work</vt:lpstr>
      <vt:lpstr>Time your activities</vt:lpstr>
      <vt:lpstr>Lunch</vt:lpstr>
      <vt:lpstr>Video</vt:lpstr>
      <vt:lpstr>Responding to Appropriate Behavior</vt:lpstr>
      <vt:lpstr>Steps for Responding to Appropriate Behavior</vt:lpstr>
      <vt:lpstr>“I’ve Had Enough!!!!”</vt:lpstr>
      <vt:lpstr>Tips for Responding to Appropriate Behavior</vt:lpstr>
      <vt:lpstr>Examples – Responding to Appropriate Behaviors</vt:lpstr>
      <vt:lpstr>Activity 5 – Responding to Appropriate Behaviors</vt:lpstr>
      <vt:lpstr>MAC – Group Activity</vt:lpstr>
      <vt:lpstr>Responding to Inappropriate Behavior</vt:lpstr>
      <vt:lpstr>Steps for Responding to Inappropriate Behaviors</vt:lpstr>
      <vt:lpstr>Tips for Responding to Inappropriate Behaviors</vt:lpstr>
      <vt:lpstr>Examples – Responding to Inappropriate Behaviors</vt:lpstr>
      <vt:lpstr>Activity 6 – Responding to Inappropriate Behaviors</vt:lpstr>
      <vt:lpstr>MAC – Group Activity</vt:lpstr>
      <vt:lpstr>Task Design </vt:lpstr>
      <vt:lpstr>Steps for Task Design</vt:lpstr>
      <vt:lpstr>Tips for Task Design</vt:lpstr>
      <vt:lpstr>Examples – Task Design</vt:lpstr>
      <vt:lpstr>Activity 7 – Task Design</vt:lpstr>
      <vt:lpstr>MAC – Group Activity</vt:lpstr>
      <vt:lpstr>Time your activities</vt:lpstr>
      <vt:lpstr>Slide 68</vt:lpstr>
      <vt:lpstr>Intensive Behaviors in the Kindergarten Setting</vt:lpstr>
      <vt:lpstr>The Comprehensive Model – The Basics</vt:lpstr>
      <vt:lpstr>PBIS </vt:lpstr>
      <vt:lpstr>Supports for Intensive Behaviors</vt:lpstr>
      <vt:lpstr>Intensive Interventions</vt:lpstr>
      <vt:lpstr>Behavior INSTRUCTION Plan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2013-08-27T13:14:28Z</dcterms:created>
  <dcterms:modified xsi:type="dcterms:W3CDTF">2013-09-05T01:58:47Z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