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10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62" r:id="rId4"/>
    <p:sldId id="270" r:id="rId5"/>
    <p:sldId id="263" r:id="rId6"/>
    <p:sldId id="276" r:id="rId7"/>
    <p:sldId id="259" r:id="rId8"/>
    <p:sldId id="286" r:id="rId9"/>
    <p:sldId id="288" r:id="rId10"/>
    <p:sldId id="290" r:id="rId11"/>
    <p:sldId id="289" r:id="rId12"/>
    <p:sldId id="287" r:id="rId13"/>
    <p:sldId id="291" r:id="rId14"/>
    <p:sldId id="261" r:id="rId15"/>
    <p:sldId id="285" r:id="rId16"/>
  </p:sldIdLst>
  <p:sldSz cx="9144000" cy="6858000" type="screen4x3"/>
  <p:notesSz cx="68580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90099"/>
    <a:srgbClr val="0066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9" autoAdjust="0"/>
    <p:restoredTop sz="85942" autoAdjust="0"/>
  </p:normalViewPr>
  <p:slideViewPr>
    <p:cSldViewPr>
      <p:cViewPr varScale="1">
        <p:scale>
          <a:sx n="78" d="100"/>
          <a:sy n="78" d="100"/>
        </p:scale>
        <p:origin x="-1308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E6C431-FE7A-4E65-83A8-5C17872FF3E5}" type="datetimeFigureOut">
              <a:rPr lang="en-US" smtClean="0"/>
              <a:pPr/>
              <a:t>2/11/2013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72525"/>
            <a:ext cx="2971800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430C72-9366-4451-91DE-B35A4D4DBE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C57CA3-5808-1347-AFCD-BC3EDE68FCF1}" type="datetimeFigureOut">
              <a:rPr lang="en-US" smtClean="0"/>
              <a:pPr/>
              <a:t>2/11/2013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87136"/>
            <a:ext cx="5486400" cy="41562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72668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A1B2CF-31BE-6A4E-BCEF-6291D9C739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7278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Amanda</a:t>
            </a:r>
            <a:r>
              <a:rPr lang="en-US" baseline="0" dirty="0" smtClean="0"/>
              <a:t> – Thanks for participating in PD Webinar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1B2CF-31BE-6A4E-BCEF-6291D9C739E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Both</a:t>
            </a:r>
          </a:p>
          <a:p>
            <a:r>
              <a:rPr lang="en-US" dirty="0" smtClean="0"/>
              <a:t>Albert</a:t>
            </a:r>
            <a:r>
              <a:rPr lang="en-US" baseline="0" dirty="0" smtClean="0"/>
              <a:t>’s points – 1, 3, 5, 6</a:t>
            </a:r>
          </a:p>
          <a:p>
            <a:r>
              <a:rPr lang="en-US" baseline="0" dirty="0" smtClean="0"/>
              <a:t>Amy’s points – 2, 4, 7</a:t>
            </a:r>
          </a:p>
          <a:p>
            <a:r>
              <a:rPr lang="en-US" dirty="0" smtClean="0"/>
              <a:t>STARS</a:t>
            </a:r>
            <a:r>
              <a:rPr lang="en-US" baseline="0" dirty="0" smtClean="0"/>
              <a:t> ratings are tied to credentials and trainings.  Make sure folks know they can enhance STAR levels in homes as well 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F2F2F2"/>
                </a:solidFill>
              </a:rPr>
              <a:t>To assist School Systems that want their TA’s to reach </a:t>
            </a:r>
            <a:r>
              <a:rPr lang="en-US" u="sng" dirty="0" smtClean="0"/>
              <a:t>NIEER benchmarks</a:t>
            </a:r>
            <a:endParaRPr lang="en-US" u="sng" dirty="0" smtClean="0">
              <a:solidFill>
                <a:schemeClr val="bg1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n-US" dirty="0" smtClean="0">
                <a:solidFill>
                  <a:srgbClr val="F2F2F2"/>
                </a:solidFill>
              </a:rPr>
              <a:t> To enable Licensed Centers and Family Childcare Homes opportunities to gain on-going expertise to set a professional image for their community and create </a:t>
            </a:r>
            <a:r>
              <a:rPr lang="en-US" u="sng" dirty="0" smtClean="0">
                <a:solidFill>
                  <a:srgbClr val="F2F2F2"/>
                </a:solidFill>
              </a:rPr>
              <a:t>quality environments </a:t>
            </a:r>
            <a:r>
              <a:rPr lang="en-US" dirty="0" smtClean="0">
                <a:solidFill>
                  <a:srgbClr val="F2F2F2"/>
                </a:solidFill>
              </a:rPr>
              <a:t>for children and staff.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F2F2F2"/>
                </a:solidFill>
              </a:rPr>
              <a:t>To encourage possible </a:t>
            </a:r>
            <a:r>
              <a:rPr lang="en-US" u="sng" dirty="0" smtClean="0">
                <a:solidFill>
                  <a:srgbClr val="F2F2F2"/>
                </a:solidFill>
              </a:rPr>
              <a:t>partnerships</a:t>
            </a:r>
            <a:r>
              <a:rPr lang="en-US" dirty="0" smtClean="0">
                <a:solidFill>
                  <a:srgbClr val="F2F2F2"/>
                </a:solidFill>
              </a:rPr>
              <a:t> between Head Start Programs, High Quality Licensed Centers and/or preschool</a:t>
            </a:r>
          </a:p>
          <a:p>
            <a:pPr marL="342900" indent="-342900">
              <a:buFontTx/>
              <a:buAutoNum type="arabicPeriod"/>
            </a:pPr>
            <a:r>
              <a:rPr lang="en-US" dirty="0" smtClean="0">
                <a:solidFill>
                  <a:srgbClr val="F2F2F2"/>
                </a:solidFill>
              </a:rPr>
              <a:t>To enhance </a:t>
            </a:r>
            <a:r>
              <a:rPr lang="en-US" u="sng" dirty="0" smtClean="0">
                <a:solidFill>
                  <a:srgbClr val="F2F2F2"/>
                </a:solidFill>
              </a:rPr>
              <a:t>STARS ratings </a:t>
            </a:r>
            <a:r>
              <a:rPr lang="en-US" dirty="0" smtClean="0">
                <a:solidFill>
                  <a:srgbClr val="F2F2F2"/>
                </a:solidFill>
              </a:rPr>
              <a:t>for Licensed Centers and Family Childcare Homes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F2F2F2"/>
                </a:solidFill>
              </a:rPr>
              <a:t>To give Opportunities for </a:t>
            </a:r>
            <a:r>
              <a:rPr lang="en-US" u="sng" dirty="0" smtClean="0">
                <a:solidFill>
                  <a:srgbClr val="F2F2F2"/>
                </a:solidFill>
              </a:rPr>
              <a:t>Family and Consumer Science Early Childhood high schools students </a:t>
            </a:r>
            <a:r>
              <a:rPr lang="en-US" dirty="0" smtClean="0">
                <a:solidFill>
                  <a:srgbClr val="F2F2F2"/>
                </a:solidFill>
              </a:rPr>
              <a:t>to obtain community and career experience. 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F2F2F2"/>
                </a:solidFill>
              </a:rPr>
              <a:t>To ensure feeder systems of knowledgeable students for college classes. 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F2F2F2"/>
                </a:solidFill>
              </a:rPr>
              <a:t>So that ALL KENTUCKY CHILDREN will be in quality environments and Ready for School and Success!!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1B2CF-31BE-6A4E-BCEF-6291D9C739E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7171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None/>
            </a:pPr>
            <a:r>
              <a:rPr lang="en-US" dirty="0" smtClean="0"/>
              <a:t>Amy’s slide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F2F2F2"/>
                </a:solidFill>
              </a:rPr>
              <a:t>Staying up to date on the State and Federal priorities will help guide you in training opportunities for your community. </a:t>
            </a:r>
          </a:p>
          <a:p>
            <a:pPr marL="342900" indent="-342900">
              <a:buFontTx/>
              <a:buAutoNum type="arabicPeriod"/>
            </a:pPr>
            <a:r>
              <a:rPr lang="en-US" dirty="0" smtClean="0">
                <a:solidFill>
                  <a:srgbClr val="F2F2F2"/>
                </a:solidFill>
              </a:rPr>
              <a:t>By using the Early Childhood Profiles and the Kindergarten Readiness screener data, you can determine what trainings would most benefit your community. </a:t>
            </a:r>
          </a:p>
          <a:p>
            <a:pPr marL="342900" indent="-342900">
              <a:buFontTx/>
              <a:buAutoNum type="arabicPeriod"/>
            </a:pPr>
            <a:r>
              <a:rPr lang="en-US" dirty="0" smtClean="0">
                <a:solidFill>
                  <a:srgbClr val="F2F2F2"/>
                </a:solidFill>
              </a:rPr>
              <a:t>Each provider has a Professional Development plan!  Use your community partners plan and schedule PD trainings.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1B2CF-31BE-6A4E-BCEF-6291D9C739E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7171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Amy’s Slide – </a:t>
            </a:r>
          </a:p>
          <a:p>
            <a:endParaRPr lang="en-US" dirty="0" smtClean="0"/>
          </a:p>
          <a:p>
            <a:r>
              <a:rPr lang="en-US" dirty="0" smtClean="0"/>
              <a:t>922 KAR 2:240 Section 16(5) is the regulation</a:t>
            </a:r>
            <a:r>
              <a:rPr lang="en-US" baseline="0" dirty="0" smtClean="0"/>
              <a:t> for the non credentialed trainers sessions</a:t>
            </a:r>
          </a:p>
          <a:p>
            <a:endParaRPr lang="en-US" baseline="0" dirty="0" smtClean="0"/>
          </a:p>
          <a:p>
            <a:r>
              <a:rPr lang="en-US" baseline="0" dirty="0" smtClean="0"/>
              <a:t>Training Coordinators STATEWIDE?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Amy – 1, 2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Albert - 3</a:t>
            </a:r>
          </a:p>
          <a:p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-NOTE: If a non-credentialed trainer is used, the training must be pre-registered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With the Division of Child Care in order to count for clock hours for licensing,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Certification , or credentialed renewal hours.  The exception would be any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in-service training for school employees</a:t>
            </a:r>
          </a:p>
          <a:p>
            <a:endParaRPr lang="en-US" dirty="0" smtClean="0">
              <a:solidFill>
                <a:srgbClr val="FFFFFF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FFFFFF"/>
                </a:solidFill>
              </a:rPr>
              <a:t>These potential additional trainers could be an important consideration as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Communities review their Early Childhood Profiles in order to advance child outcomes,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In offering training that builds upon content and knowledge</a:t>
            </a:r>
          </a:p>
          <a:p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-Such a system would also serve as an opportunity to coordinate, energize, and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Invigorate the field by building relationships among all those who work within the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Early care and education community. </a:t>
            </a:r>
          </a:p>
          <a:p>
            <a:endParaRPr lang="en-US" dirty="0" smtClean="0"/>
          </a:p>
          <a:p>
            <a:pPr marL="342900" indent="-342900"/>
            <a:r>
              <a:rPr lang="en-US" dirty="0" smtClean="0">
                <a:solidFill>
                  <a:srgbClr val="FFFFFF"/>
                </a:solidFill>
              </a:rPr>
              <a:t>. CECCs can recruit preschool, Head Start Teachers, Family and Consumer Science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     Teachers and others to assist with these trainings</a:t>
            </a:r>
          </a:p>
          <a:p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2.  Give potential trainers an opportunity to grow their skill before they apply for a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     Credential. 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	- Some presenters might want to present one hour each and a flip chart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	   with another presenter for a total of two hour trainings  </a:t>
            </a:r>
          </a:p>
          <a:p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3.  Councils should organize trainings under the umbrella of an organization such as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     Head Start, the school System, college or resource and referral organization, so 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     Hours will count toward the 120 hours needed for a direct assessment CDA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1B2CF-31BE-6A4E-BCEF-6291D9C739E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Albert – CDA requirements</a:t>
            </a:r>
          </a:p>
          <a:p>
            <a:r>
              <a:rPr lang="en-US" dirty="0" smtClean="0"/>
              <a:t>Amy – Core Content for KY</a:t>
            </a:r>
          </a:p>
          <a:p>
            <a:endParaRPr lang="en-US" dirty="0" smtClean="0"/>
          </a:p>
          <a:p>
            <a:r>
              <a:rPr lang="en-US" dirty="0" smtClean="0"/>
              <a:t>Be</a:t>
            </a:r>
            <a:r>
              <a:rPr lang="en-US" baseline="0" dirty="0" smtClean="0"/>
              <a:t> purposeful when planning trainings and use hour strategically.  If you plan your trainings carefully, you can raise the number of CDAs in your community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1B2CF-31BE-6A4E-BCEF-6291D9C739E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Amy</a:t>
            </a:r>
            <a:r>
              <a:rPr lang="en-US" baseline="0" dirty="0" smtClean="0"/>
              <a:t> points – 1, </a:t>
            </a:r>
            <a:r>
              <a:rPr lang="en-US" baseline="0" dirty="0" smtClean="0"/>
              <a:t>2, 3</a:t>
            </a:r>
            <a:endParaRPr lang="en-US" baseline="0" dirty="0" smtClean="0"/>
          </a:p>
          <a:p>
            <a:r>
              <a:rPr lang="en-US" baseline="0" dirty="0" smtClean="0"/>
              <a:t>Albert – </a:t>
            </a:r>
            <a:r>
              <a:rPr lang="en-US" baseline="0" dirty="0" smtClean="0"/>
              <a:t>4</a:t>
            </a:r>
            <a:endParaRPr lang="en-US" baseline="0" dirty="0" smtClean="0"/>
          </a:p>
          <a:p>
            <a:r>
              <a:rPr lang="en-US" dirty="0" smtClean="0"/>
              <a:t>Amanda – 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1B2CF-31BE-6A4E-BCEF-6291D9C739E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1B2CF-31BE-6A4E-BCEF-6291D9C739E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Amanda - Introductions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1B2CF-31BE-6A4E-BCEF-6291D9C739E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Amanda</a:t>
            </a:r>
            <a:r>
              <a:rPr lang="en-US" baseline="0" dirty="0" smtClean="0"/>
              <a:t> – Seeing Early Childhood Education as a Statewide issue, with each individual community playing a role.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1B2CF-31BE-6A4E-BCEF-6291D9C739E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Amanda – Working</a:t>
            </a:r>
            <a:r>
              <a:rPr lang="en-US" baseline="0" dirty="0" smtClean="0"/>
              <a:t> with community partners to develop long term PD programs will </a:t>
            </a:r>
            <a:endParaRPr lang="en-US" dirty="0" smtClean="0"/>
          </a:p>
          <a:p>
            <a:r>
              <a:rPr lang="en-US" dirty="0" smtClean="0"/>
              <a:t>Professional Development is one tool</a:t>
            </a:r>
            <a:r>
              <a:rPr lang="en-US" baseline="0" dirty="0" smtClean="0"/>
              <a:t> in the School Readiness toolbox.  </a:t>
            </a:r>
          </a:p>
          <a:p>
            <a:r>
              <a:rPr lang="en-US" baseline="0" dirty="0" smtClean="0"/>
              <a:t>Community Strategy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1B2CF-31BE-6A4E-BCEF-6291D9C739E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Albert talk about reduction</a:t>
            </a:r>
            <a:r>
              <a:rPr lang="en-US" baseline="0" dirty="0" smtClean="0"/>
              <a:t> in funds, then to Amy for CECCs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1B2CF-31BE-6A4E-BCEF-6291D9C739E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Amy</a:t>
            </a:r>
            <a:r>
              <a:rPr lang="en-US" baseline="0" dirty="0" smtClean="0"/>
              <a:t> - </a:t>
            </a:r>
            <a:endParaRPr lang="en-US" dirty="0" smtClean="0"/>
          </a:p>
          <a:p>
            <a:r>
              <a:rPr lang="en-US" dirty="0" smtClean="0"/>
              <a:t>CECCs</a:t>
            </a:r>
            <a:r>
              <a:rPr lang="en-US" baseline="0" dirty="0" smtClean="0"/>
              <a:t> should focus on where the state/communities are scoring lower and focus PD in those areas</a:t>
            </a:r>
          </a:p>
          <a:p>
            <a:r>
              <a:rPr lang="en-US" baseline="0" dirty="0" smtClean="0"/>
              <a:t>Look at Early Care and Education Workforce data to determine how to better serve children and families in community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1B2CF-31BE-6A4E-BCEF-6291D9C739E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Both</a:t>
            </a:r>
          </a:p>
          <a:p>
            <a:endParaRPr lang="en-US" dirty="0" smtClean="0"/>
          </a:p>
          <a:p>
            <a:r>
              <a:rPr lang="en-US" dirty="0" smtClean="0"/>
              <a:t>Using Screener data to focus energies on what is scoring lowest</a:t>
            </a:r>
          </a:p>
          <a:p>
            <a:r>
              <a:rPr lang="en-US" dirty="0" smtClean="0"/>
              <a:t>Less</a:t>
            </a:r>
            <a:r>
              <a:rPr lang="en-US" baseline="0" dirty="0" smtClean="0"/>
              <a:t> than half children in (what community) are in regulated child care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1B2CF-31BE-6A4E-BCEF-6291D9C739E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717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Albert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1B2CF-31BE-6A4E-BCEF-6291D9C739E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Amy</a:t>
            </a:r>
            <a:r>
              <a:rPr lang="en-US" baseline="0" dirty="0" smtClean="0"/>
              <a:t>’s points – 1, 3, 5, 7</a:t>
            </a:r>
            <a:endParaRPr lang="en-US" dirty="0" smtClean="0"/>
          </a:p>
          <a:p>
            <a:r>
              <a:rPr lang="en-US" dirty="0" smtClean="0"/>
              <a:t>Albert’s points – 2, 4, 6, 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F2F2F2"/>
                </a:solidFill>
              </a:rPr>
              <a:t>Licensed Center employees who must meet state regulations</a:t>
            </a:r>
          </a:p>
          <a:p>
            <a:pPr marL="342900" indent="-342900">
              <a:buFontTx/>
              <a:buAutoNum type="arabicPeriod"/>
            </a:pPr>
            <a:r>
              <a:rPr lang="en-US" dirty="0" smtClean="0">
                <a:solidFill>
                  <a:srgbClr val="F2F2F2"/>
                </a:solidFill>
              </a:rPr>
              <a:t>Preschool Aids who are working toward a CDA (to meet NIEER benchmarks)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F2F2F2"/>
                </a:solidFill>
              </a:rPr>
              <a:t>Family Child Care home </a:t>
            </a:r>
            <a:r>
              <a:rPr lang="en-US" dirty="0" smtClean="0">
                <a:solidFill>
                  <a:srgbClr val="F2F2F2"/>
                </a:solidFill>
              </a:rPr>
              <a:t>providers </a:t>
            </a:r>
            <a:r>
              <a:rPr lang="en-US" dirty="0" smtClean="0">
                <a:solidFill>
                  <a:srgbClr val="F2F2F2"/>
                </a:solidFill>
              </a:rPr>
              <a:t>who must meet state regulations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F2F2F2"/>
                </a:solidFill>
              </a:rPr>
              <a:t>High School Family Consumer Science students who are working on resource files and assignments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F2F2F2"/>
                </a:solidFill>
              </a:rPr>
              <a:t>Head Start/Early Head Start teachers and aides who must meet Federal and State Regulations</a:t>
            </a:r>
          </a:p>
          <a:p>
            <a:pPr marL="342900" indent="-342900">
              <a:buFontTx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CECCs members who are seeking to gain more knowledge and skills within their community. </a:t>
            </a:r>
            <a:endParaRPr lang="en-US" dirty="0" smtClean="0">
              <a:solidFill>
                <a:srgbClr val="F2F2F2"/>
              </a:solidFill>
            </a:endParaRP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F2F2F2"/>
                </a:solidFill>
              </a:rPr>
              <a:t>Parents who are seeking to gain more knowledge and skills to assist their children</a:t>
            </a:r>
            <a:r>
              <a:rPr lang="en-US" dirty="0" smtClean="0"/>
              <a:t>	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1B2CF-31BE-6A4E-BCEF-6291D9C739E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717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DC287-BC33-4ECF-B225-F3F87E4E9311}" type="datetimeFigureOut">
              <a:rPr lang="en-US" smtClean="0"/>
              <a:pPr/>
              <a:t>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56622-A776-459F-B8B4-B9AF01848C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DC287-BC33-4ECF-B225-F3F87E4E9311}" type="datetimeFigureOut">
              <a:rPr lang="en-US" smtClean="0"/>
              <a:pPr/>
              <a:t>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56622-A776-459F-B8B4-B9AF01848C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DC287-BC33-4ECF-B225-F3F87E4E9311}" type="datetimeFigureOut">
              <a:rPr lang="en-US" smtClean="0"/>
              <a:pPr/>
              <a:t>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56622-A776-459F-B8B4-B9AF01848C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DC287-BC33-4ECF-B225-F3F87E4E9311}" type="datetimeFigureOut">
              <a:rPr lang="en-US" smtClean="0"/>
              <a:pPr/>
              <a:t>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56622-A776-459F-B8B4-B9AF01848C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DC287-BC33-4ECF-B225-F3F87E4E9311}" type="datetimeFigureOut">
              <a:rPr lang="en-US" smtClean="0"/>
              <a:pPr/>
              <a:t>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56622-A776-459F-B8B4-B9AF01848C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DC287-BC33-4ECF-B225-F3F87E4E9311}" type="datetimeFigureOut">
              <a:rPr lang="en-US" smtClean="0"/>
              <a:pPr/>
              <a:t>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56622-A776-459F-B8B4-B9AF01848C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DC287-BC33-4ECF-B225-F3F87E4E9311}" type="datetimeFigureOut">
              <a:rPr lang="en-US" smtClean="0"/>
              <a:pPr/>
              <a:t>2/11/2013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56622-A776-459F-B8B4-B9AF01848C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DC287-BC33-4ECF-B225-F3F87E4E9311}" type="datetimeFigureOut">
              <a:rPr lang="en-US" smtClean="0"/>
              <a:pPr/>
              <a:t>2/11/2013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56622-A776-459F-B8B4-B9AF01848C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DC287-BC33-4ECF-B225-F3F87E4E9311}" type="datetimeFigureOut">
              <a:rPr lang="en-US" smtClean="0"/>
              <a:pPr/>
              <a:t>2/11/2013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56622-A776-459F-B8B4-B9AF01848C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DC287-BC33-4ECF-B225-F3F87E4E9311}" type="datetimeFigureOut">
              <a:rPr lang="en-US" smtClean="0"/>
              <a:pPr/>
              <a:t>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56622-A776-459F-B8B4-B9AF01848C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DC287-BC33-4ECF-B225-F3F87E4E9311}" type="datetimeFigureOut">
              <a:rPr lang="en-US" smtClean="0"/>
              <a:pPr/>
              <a:t>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56622-A776-459F-B8B4-B9AF01848C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DC287-BC33-4ECF-B225-F3F87E4E9311}" type="datetimeFigureOut">
              <a:rPr lang="en-US" smtClean="0"/>
              <a:pPr/>
              <a:t>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56622-A776-459F-B8B4-B9AF01848C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6.wmf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wmf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hyperlink" Target="http://chfs.ky.gov/dcbs/dcc/trng_app.ht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ris.eky.edu/ece" TargetMode="External"/><Relationship Id="rId5" Type="http://schemas.openxmlformats.org/officeDocument/2006/relationships/image" Target="../media/image6.wmf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6.wmf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wmf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6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wm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6.wmf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wmf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wmf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Education_4_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60266" y="4876800"/>
            <a:ext cx="2983734" cy="1981200"/>
          </a:xfrm>
          <a:prstGeom prst="rect">
            <a:avLst/>
          </a:prstGeom>
          <a:ln w="63500">
            <a:solidFill>
              <a:schemeClr val="bg1"/>
            </a:solidFill>
          </a:ln>
        </p:spPr>
      </p:pic>
      <p:pic>
        <p:nvPicPr>
          <p:cNvPr id="30" name="Picture 29" descr="african american girl with scarf smil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023" y="-5316"/>
            <a:ext cx="2438400" cy="3389376"/>
          </a:xfrm>
          <a:prstGeom prst="rect">
            <a:avLst/>
          </a:prstGeom>
          <a:ln w="63500">
            <a:solidFill>
              <a:schemeClr val="bg1"/>
            </a:solidFill>
          </a:ln>
        </p:spPr>
      </p:pic>
      <p:sp>
        <p:nvSpPr>
          <p:cNvPr id="9" name="5-Point Star 8"/>
          <p:cNvSpPr/>
          <p:nvPr/>
        </p:nvSpPr>
        <p:spPr>
          <a:xfrm rot="20813925">
            <a:off x="6965269" y="183469"/>
            <a:ext cx="1828800" cy="1828800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 rot="409566">
            <a:off x="8026481" y="1888088"/>
            <a:ext cx="1059583" cy="1038064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 rot="1464786">
            <a:off x="6900721" y="2489278"/>
            <a:ext cx="1246227" cy="1213775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 rot="409566">
            <a:off x="6961103" y="1402434"/>
            <a:ext cx="547791" cy="485374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 rot="19651227">
            <a:off x="6564481" y="-242687"/>
            <a:ext cx="547791" cy="485374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 rot="409566">
            <a:off x="6957641" y="329734"/>
            <a:ext cx="444695" cy="420970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 rot="20813925">
            <a:off x="869270" y="3841069"/>
            <a:ext cx="1828800" cy="1828800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 rot="988078">
            <a:off x="-464096" y="5708103"/>
            <a:ext cx="1828800" cy="1828800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 rot="20463849">
            <a:off x="-393640" y="4715834"/>
            <a:ext cx="1059583" cy="1038064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 rot="19076364">
            <a:off x="1586687" y="6251112"/>
            <a:ext cx="1246227" cy="1213775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 rot="409566">
            <a:off x="6271842" y="634535"/>
            <a:ext cx="444695" cy="420970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 rot="409566">
            <a:off x="5586041" y="405935"/>
            <a:ext cx="444695" cy="420970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 rot="409566">
            <a:off x="2690443" y="5892335"/>
            <a:ext cx="444695" cy="420970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 rot="409566">
            <a:off x="2690443" y="5054136"/>
            <a:ext cx="444695" cy="420970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409566">
            <a:off x="1844399" y="5657113"/>
            <a:ext cx="324942" cy="281818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3429000"/>
            <a:ext cx="9144000" cy="1447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Professional Development:</a:t>
            </a:r>
          </a:p>
          <a:p>
            <a:pPr algn="ctr"/>
            <a:r>
              <a:rPr lang="en-US" i="1" dirty="0" smtClean="0"/>
              <a:t>Advancing Child Outcomes for all Kentucky Children</a:t>
            </a:r>
            <a:endParaRPr lang="en-US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 rot="8642201">
            <a:off x="-225940" y="5644494"/>
            <a:ext cx="3208028" cy="1828800"/>
            <a:chOff x="937841" y="2774266"/>
            <a:chExt cx="3208028" cy="1828800"/>
          </a:xfrm>
        </p:grpSpPr>
        <p:sp>
          <p:nvSpPr>
            <p:cNvPr id="11" name="5-Point Star 10"/>
            <p:cNvSpPr/>
            <p:nvPr/>
          </p:nvSpPr>
          <p:spPr>
            <a:xfrm rot="20813925">
              <a:off x="2317069" y="2774266"/>
              <a:ext cx="1828800" cy="1828800"/>
            </a:xfrm>
            <a:prstGeom prst="star5">
              <a:avLst>
                <a:gd name="adj" fmla="val 23565"/>
                <a:gd name="hf" fmla="val 105146"/>
                <a:gd name="vf" fmla="val 110557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5-Point Star 11"/>
            <p:cNvSpPr/>
            <p:nvPr/>
          </p:nvSpPr>
          <p:spPr>
            <a:xfrm rot="409566">
              <a:off x="2312903" y="3993231"/>
              <a:ext cx="547791" cy="485374"/>
            </a:xfrm>
            <a:prstGeom prst="star5">
              <a:avLst>
                <a:gd name="adj" fmla="val 23565"/>
                <a:gd name="hf" fmla="val 105146"/>
                <a:gd name="vf" fmla="val 110557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5-Point Star 12"/>
            <p:cNvSpPr/>
            <p:nvPr/>
          </p:nvSpPr>
          <p:spPr>
            <a:xfrm rot="409566">
              <a:off x="2309441" y="2920531"/>
              <a:ext cx="444695" cy="420970"/>
            </a:xfrm>
            <a:prstGeom prst="star5">
              <a:avLst>
                <a:gd name="adj" fmla="val 23565"/>
                <a:gd name="hf" fmla="val 105146"/>
                <a:gd name="vf" fmla="val 110557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5-Point Star 13"/>
            <p:cNvSpPr/>
            <p:nvPr/>
          </p:nvSpPr>
          <p:spPr>
            <a:xfrm rot="409566">
              <a:off x="1623642" y="3225332"/>
              <a:ext cx="444695" cy="420970"/>
            </a:xfrm>
            <a:prstGeom prst="star5">
              <a:avLst>
                <a:gd name="adj" fmla="val 23565"/>
                <a:gd name="hf" fmla="val 105146"/>
                <a:gd name="vf" fmla="val 110557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5-Point Star 14"/>
            <p:cNvSpPr/>
            <p:nvPr/>
          </p:nvSpPr>
          <p:spPr>
            <a:xfrm rot="409566">
              <a:off x="937841" y="2996732"/>
              <a:ext cx="444695" cy="420970"/>
            </a:xfrm>
            <a:prstGeom prst="star5">
              <a:avLst>
                <a:gd name="adj" fmla="val 23565"/>
                <a:gd name="hf" fmla="val 105146"/>
                <a:gd name="vf" fmla="val 110557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5-Point Star 5"/>
          <p:cNvSpPr/>
          <p:nvPr/>
        </p:nvSpPr>
        <p:spPr>
          <a:xfrm rot="20813925">
            <a:off x="6965269" y="-121331"/>
            <a:ext cx="1828800" cy="1828800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 rot="409566">
            <a:off x="6961103" y="1097634"/>
            <a:ext cx="547791" cy="485374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 rot="409566">
            <a:off x="6957641" y="24934"/>
            <a:ext cx="444695" cy="420970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 rot="409566">
            <a:off x="6271842" y="329735"/>
            <a:ext cx="444695" cy="420970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 rot="409566">
            <a:off x="5586041" y="101135"/>
            <a:ext cx="444695" cy="420970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52400" y="228600"/>
            <a:ext cx="8839200" cy="685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/>
              <a:t>Why Communities Need On-Going Professional Development</a:t>
            </a:r>
            <a:endParaRPr lang="en-US" sz="2400" b="1" i="1" dirty="0"/>
          </a:p>
        </p:txBody>
      </p:sp>
      <p:sp>
        <p:nvSpPr>
          <p:cNvPr id="21" name="5-Point Star 20"/>
          <p:cNvSpPr/>
          <p:nvPr/>
        </p:nvSpPr>
        <p:spPr>
          <a:xfrm rot="2076774">
            <a:off x="7825164" y="4167565"/>
            <a:ext cx="1828800" cy="1828800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noFill/>
          <a:ln w="25400">
            <a:solidFill>
              <a:schemeClr val="tx2">
                <a:lumMod val="75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 rot="804899">
            <a:off x="8528040" y="3508396"/>
            <a:ext cx="765838" cy="692131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noFill/>
          <a:ln w="25400">
            <a:solidFill>
              <a:schemeClr val="tx2">
                <a:lumMod val="75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 rot="20964658">
            <a:off x="7820102" y="3710767"/>
            <a:ext cx="632179" cy="577754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noFill/>
          <a:ln w="25400">
            <a:solidFill>
              <a:schemeClr val="tx2">
                <a:lumMod val="75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804899">
            <a:off x="8274869" y="2945268"/>
            <a:ext cx="480715" cy="446786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noFill/>
          <a:ln w="25400">
            <a:solidFill>
              <a:schemeClr val="tx2">
                <a:lumMod val="75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 rot="20252817">
            <a:off x="6156574" y="5552509"/>
            <a:ext cx="1421620" cy="1397431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noFill/>
          <a:ln w="25400">
            <a:solidFill>
              <a:schemeClr val="tx2">
                <a:lumMod val="75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7" name="5-Point Star 26"/>
          <p:cNvSpPr/>
          <p:nvPr/>
        </p:nvSpPr>
        <p:spPr>
          <a:xfrm rot="804899">
            <a:off x="8750840" y="2628344"/>
            <a:ext cx="361124" cy="318636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noFill/>
          <a:ln w="25400">
            <a:solidFill>
              <a:schemeClr val="tx2">
                <a:lumMod val="75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2" name="AutoShape 4" descr="data:image/jpeg;base64,/9j/4AAQSkZJRgABAQAAAQABAAD/2wCEAAkGBg8QDw0PDQ8PDw8PDQ8MDw8ODg8NDg8NFBAVFxQQHhQXGzIeGBklGRUUIC8hJDMrLCwtFR49NTA2NyktLCkBCQoKDgwOFw8PGiwfHh0pNSozLDU1KSwsKjApLDU1KTUsKSwsLywyKi0sKiwpKSwpKSosLCwsKi4sNSk1NTQsKf/AABEIAGAAhgMBIgACEQEDEQH/xAAcAAACAwEBAQEAAAAAAAAAAAABAgADBwUGBAj/xAA6EAACAgECAwYDAwoHAAAAAAABAgADEQQSBSExBgcTQVFhInGBIzKhFBUXU4ORk8HR4UJSVKOxwvD/xAAbAQACAwEBAQAAAAAAAAAAAAAAAQIEBgMFB//EACkRAAIBAwMCBQUBAAAAAAAAAAABAgMEEQUTIRIxIkFRkaEVI0JhcRT/2gAMAwEAAhEDEQA/AM7xJGxCFn1DBnxcQgRgsbbGAgWMBGCxgsYCYjBY2IcQGKBGAjBYQsMDwLiMFjYhxGPAgWNiMFhCwHgULDtj4jAQGIFkj7YYBg5gWMFjBYwERzECxgIwEIWA8C4hCx8Q4gPAu2ECMBGCxjwJiECfZwzRi2+iosEFt1dRfGdoZgN2M+80rSdzKC37XVM9IQckTw7TZzyM8wB09/8Ak0Lu/o23hm+WjtClKfKKdP3PV2V6exNW4DUh7M1c2ZhkYBPwjnjBz0ngOM8Gt0l9mnvA8RMZKklGBAIYH0wZ+i9Bo1pqrpQsVrQIpdi7EAcsk9TOD2l7B6bX2pdc1qOqCv7NlAZASQMEHzJmas9YqQqPebcWW526cfD3MGCwgT3Or7p9YNRZXSUNIXfXdY20N6IQB978J8nDu7XX2Xmm2s0oud17fHXyAPLB+I8x+PpNGtTtWurrXqVdmeex5PEIWdHjvCjpdTfpzk+HYVDMNpZfJse4nw4l6nUjUipR7Mi444YoEkfEM6Bg5oWELHxDtiOOBcQgRgsv0mje2xKqlL2OcKo6scE4/CJyUVl9iSR8+2ELO9oOxWuvLLXQ29dpdHIqZFZSVYhugODj5SrhvZfVX6htKlRW5MmxbPg8NQQCTn5j5yt/soc+NcE9uXocgCMFnuuzvd3b+cfB1lbGirNhcY2WrnC++GwfflPS6/utV9auqqvCVm9LnqNeSApBIBB55I8/XzlCrrFCE+lPPGcnWNCTWT4e7nsEVLanX0EMrVtp1cgj7uS5X6jGemJpgkAhmNubidxUc5noQgoLCBJDJK5MkEMkAPH96GhrfQPYwXfU9ZrY/eBZwCB8wentMaxN+7VcEXWaW2k5DY31kZ5Wrnacefp9ZhD0lWZWBDKSrA9QQcETX6BVTpSp55TyU7iPOSnbJLQsM0fUVjmARgsYCdjgvZPV6xLLNNVvWvAY7lXLYztGepxIVasKUeqbwjnGLfY42JpvdHwrSWLdcyh9TXYv3xkVpjKsvuSG5+04HYThdX5xXT6+k5NdiLVahA8X3B9g02unTog21qqL/lRQq/uEzWs36a2IefOS5b0vyY+0RPyZN/ibRv2+HvwN2zOdufTPPEshmVLoNsmIZIASSSSAEkkkgBJJJIAAzOu3/Yl2d9ZpgG3YNtQABBA5258/LM9zxXjFGmTxL3CDyHVmPoB1MzLtb23fV/ZUBq9P/iB5PaffHQe37/b1dMp191TpcLzfkcK0o4wzyPh/+6yS4JJNr1FA44E2fuotY8PAbbhb7ETaMHbyJz6nJP0xMj4elJtT8oLrVn4zWA1mMdBnlmaR2b7d8N0emr06DUHblmY0gF3Y5LY3TytajOrTVOEW3nJ3oYTyzQX0lbOljIhsQEI5UF1B6gHqJbPG/pW4f6aj+F/ecLtX3jCxaTw62+p1cmzKBVZMchz68xMzDT7iclHpa/pbdSKNPhmLnvJ4n+uT6UVyfpG4n+uX+DWP5S39Euf17kN+JtEExcd4HEv9R/t1/wBJdX3jcSHW1D86Ug9EuV6e4b8TYpJkq95fEPWk/sv7yxe83Xea0H9mf6zn9HufRe4b8DVpJmK96Wr86dOfpYP+0sXvR1HnRT9DYP5yD0q6X4/KHvwNKnxcW4vVpajbe21MheQLEsegAEzviHePqrFC1KlBzzZfjY+3xDlPN6vWW3MXusexic5di2PYeg+UsUNHqyf3HhfJCVwl2Pu7UcebWXs+T4SErSpUKVQ46+5xOQFloSMEmlpU40YKEOyKTk5PLKwsEvCwzp1ETg7YdksCRgsuZJiBYwWWBIwSRchFYSMElgWOEkXICsJGCywJGCyDkIrCxwkcJHCSLkBWEjBJYFjBZByEVhI4SOFjhJFyArCxgssCRgkg5CyVhJJcFkkeoD//2Q=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data:image/jpeg;base64,/9j/4AAQSkZJRgABAQAAAQABAAD/2wCEAAkGBg8QDw0PDQ8PDw8PDQ8MDw8ODg8NDg8NFBAVFxQQHhQXGzIeGBklGRUUIC8hJDMrLCwtFR49NTA2NyktLCkBCQoKDgwOFw8PGiwfHh0pNSozLDU1KSwsKjApLDU1KTUsKSwsLywyKi0sKiwpKSwpKSosLCwsKi4sNSk1NTQsKf/AABEIAGAAhgMBIgACEQEDEQH/xAAcAAACAwEBAQEAAAAAAAAAAAABAgADBwUGBAj/xAA6EAACAgECAwYDAwoHAAAAAAABAgADEQQSBSExBgcTQVFhInGBIzKhFBUXU4ORk8HR4UJSVKOxwvD/xAAbAQACAwEBAQAAAAAAAAAAAAAAAQIEBgMFB//EACkRAAIBAwMCBQUBAAAAAAAAAAABAgMEEQUTIRIxIkFRkaEVI0JhcRT/2gAMAwEAAhEDEQA/AM7xJGxCFn1DBnxcQgRgsbbGAgWMBGCxgsYCYjBY2IcQGKBGAjBYQsMDwLiMFjYhxGPAgWNiMFhCwHgULDtj4jAQGIFkj7YYBg5gWMFjBYwERzECxgIwEIWA8C4hCx8Q4gPAu2ECMBGCxjwJiECfZwzRi2+iosEFt1dRfGdoZgN2M+80rSdzKC37XVM9IQckTw7TZzyM8wB09/8Ak0Lu/o23hm+WjtClKfKKdP3PV2V6exNW4DUh7M1c2ZhkYBPwjnjBz0ngOM8Gt0l9mnvA8RMZKklGBAIYH0wZ+i9Bo1pqrpQsVrQIpdi7EAcsk9TOD2l7B6bX2pdc1qOqCv7NlAZASQMEHzJmas9YqQqPebcWW526cfD3MGCwgT3Or7p9YNRZXSUNIXfXdY20N6IQB978J8nDu7XX2Xmm2s0oud17fHXyAPLB+I8x+PpNGtTtWurrXqVdmeex5PEIWdHjvCjpdTfpzk+HYVDMNpZfJse4nw4l6nUjUipR7Mi444YoEkfEM6Bg5oWELHxDtiOOBcQgRgsv0mje2xKqlL2OcKo6scE4/CJyUVl9iSR8+2ELO9oOxWuvLLXQ29dpdHIqZFZSVYhugODj5SrhvZfVX6htKlRW5MmxbPg8NQQCTn5j5yt/soc+NcE9uXocgCMFnuuzvd3b+cfB1lbGirNhcY2WrnC++GwfflPS6/utV9auqqvCVm9LnqNeSApBIBB55I8/XzlCrrFCE+lPPGcnWNCTWT4e7nsEVLanX0EMrVtp1cgj7uS5X6jGemJpgkAhmNubidxUc5noQgoLCBJDJK5MkEMkAPH96GhrfQPYwXfU9ZrY/eBZwCB8wentMaxN+7VcEXWaW2k5DY31kZ5Wrnacefp9ZhD0lWZWBDKSrA9QQcETX6BVTpSp55TyU7iPOSnbJLQsM0fUVjmARgsYCdjgvZPV6xLLNNVvWvAY7lXLYztGepxIVasKUeqbwjnGLfY42JpvdHwrSWLdcyh9TXYv3xkVpjKsvuSG5+04HYThdX5xXT6+k5NdiLVahA8X3B9g02unTog21qqL/lRQq/uEzWs36a2IefOS5b0vyY+0RPyZN/ibRv2+HvwN2zOdufTPPEshmVLoNsmIZIASSSSAEkkkgBJJJIAAzOu3/Yl2d9ZpgG3YNtQABBA5258/LM9zxXjFGmTxL3CDyHVmPoB1MzLtb23fV/ZUBq9P/iB5PaffHQe37/b1dMp191TpcLzfkcK0o4wzyPh/+6yS4JJNr1FA44E2fuotY8PAbbhb7ETaMHbyJz6nJP0xMj4elJtT8oLrVn4zWA1mMdBnlmaR2b7d8N0emr06DUHblmY0gF3Y5LY3TytajOrTVOEW3nJ3oYTyzQX0lbOljIhsQEI5UF1B6gHqJbPG/pW4f6aj+F/ecLtX3jCxaTw62+p1cmzKBVZMchz68xMzDT7iclHpa/pbdSKNPhmLnvJ4n+uT6UVyfpG4n+uX+DWP5S39Euf17kN+JtEExcd4HEv9R/t1/wBJdX3jcSHW1D86Ug9EuV6e4b8TYpJkq95fEPWk/sv7yxe83Xea0H9mf6zn9HufRe4b8DVpJmK96Wr86dOfpYP+0sXvR1HnRT9DYP5yD0q6X4/KHvwNKnxcW4vVpajbe21MheQLEsegAEzviHePqrFC1KlBzzZfjY+3xDlPN6vWW3MXusexic5di2PYeg+UsUNHqyf3HhfJCVwl2Pu7UcebWXs+T4SErSpUKVQ46+5xOQFloSMEmlpU40YKEOyKTk5PLKwsEvCwzp1ETg7YdksCRgsuZJiBYwWWBIwSRchFYSMElgWOEkXICsJGCywJGCyDkIrCxwkcJHCSLkBWEjBJYFjBZByEVhI4SOFjhJFyArCxgssCRgkg5CyVhJJcFkkeoD//2Q=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" name="Picture 27" descr="KYse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5791200"/>
            <a:ext cx="940257" cy="928355"/>
          </a:xfrm>
          <a:prstGeom prst="rect">
            <a:avLst/>
          </a:prstGeom>
        </p:spPr>
      </p:pic>
      <p:pic>
        <p:nvPicPr>
          <p:cNvPr id="29" name="Picture 28" descr="KIDSNOW-Vector.w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0" y="5943600"/>
            <a:ext cx="1219200" cy="674058"/>
          </a:xfrm>
          <a:prstGeom prst="rect">
            <a:avLst/>
          </a:prstGeom>
        </p:spPr>
      </p:pic>
      <p:pic>
        <p:nvPicPr>
          <p:cNvPr id="31" name="Picture 30" descr="Screen shot 2013-02-10 at 11.30.12 AM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1000" y="1905000"/>
            <a:ext cx="8386233" cy="284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84772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 rot="8642201">
            <a:off x="-225940" y="5644494"/>
            <a:ext cx="3208028" cy="1828800"/>
            <a:chOff x="937841" y="2774266"/>
            <a:chExt cx="3208028" cy="1828800"/>
          </a:xfrm>
        </p:grpSpPr>
        <p:sp>
          <p:nvSpPr>
            <p:cNvPr id="11" name="5-Point Star 10"/>
            <p:cNvSpPr/>
            <p:nvPr/>
          </p:nvSpPr>
          <p:spPr>
            <a:xfrm rot="20813925">
              <a:off x="2317069" y="2774266"/>
              <a:ext cx="1828800" cy="1828800"/>
            </a:xfrm>
            <a:prstGeom prst="star5">
              <a:avLst>
                <a:gd name="adj" fmla="val 23565"/>
                <a:gd name="hf" fmla="val 105146"/>
                <a:gd name="vf" fmla="val 110557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5-Point Star 11"/>
            <p:cNvSpPr/>
            <p:nvPr/>
          </p:nvSpPr>
          <p:spPr>
            <a:xfrm rot="409566">
              <a:off x="2312903" y="3993231"/>
              <a:ext cx="547791" cy="485374"/>
            </a:xfrm>
            <a:prstGeom prst="star5">
              <a:avLst>
                <a:gd name="adj" fmla="val 23565"/>
                <a:gd name="hf" fmla="val 105146"/>
                <a:gd name="vf" fmla="val 110557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5-Point Star 12"/>
            <p:cNvSpPr/>
            <p:nvPr/>
          </p:nvSpPr>
          <p:spPr>
            <a:xfrm rot="409566">
              <a:off x="2309441" y="2920531"/>
              <a:ext cx="444695" cy="420970"/>
            </a:xfrm>
            <a:prstGeom prst="star5">
              <a:avLst>
                <a:gd name="adj" fmla="val 23565"/>
                <a:gd name="hf" fmla="val 105146"/>
                <a:gd name="vf" fmla="val 110557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5-Point Star 13"/>
            <p:cNvSpPr/>
            <p:nvPr/>
          </p:nvSpPr>
          <p:spPr>
            <a:xfrm rot="409566">
              <a:off x="1623642" y="3225332"/>
              <a:ext cx="444695" cy="420970"/>
            </a:xfrm>
            <a:prstGeom prst="star5">
              <a:avLst>
                <a:gd name="adj" fmla="val 23565"/>
                <a:gd name="hf" fmla="val 105146"/>
                <a:gd name="vf" fmla="val 110557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5-Point Star 14"/>
            <p:cNvSpPr/>
            <p:nvPr/>
          </p:nvSpPr>
          <p:spPr>
            <a:xfrm rot="409566">
              <a:off x="937841" y="2996732"/>
              <a:ext cx="444695" cy="420970"/>
            </a:xfrm>
            <a:prstGeom prst="star5">
              <a:avLst>
                <a:gd name="adj" fmla="val 23565"/>
                <a:gd name="hf" fmla="val 105146"/>
                <a:gd name="vf" fmla="val 110557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5-Point Star 5"/>
          <p:cNvSpPr/>
          <p:nvPr/>
        </p:nvSpPr>
        <p:spPr>
          <a:xfrm rot="20813925">
            <a:off x="6965269" y="-121331"/>
            <a:ext cx="1828800" cy="1828800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 rot="409566">
            <a:off x="6961103" y="1097634"/>
            <a:ext cx="547791" cy="485374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 rot="409566">
            <a:off x="6957641" y="24934"/>
            <a:ext cx="444695" cy="420970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 rot="409566">
            <a:off x="6271842" y="329735"/>
            <a:ext cx="444695" cy="420970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 rot="409566">
            <a:off x="5586041" y="101135"/>
            <a:ext cx="444695" cy="420970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52400" y="228600"/>
            <a:ext cx="8839200" cy="685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/>
              <a:t>What Professional Development is Needed</a:t>
            </a:r>
            <a:endParaRPr lang="en-US" sz="2400" b="1" i="1" dirty="0"/>
          </a:p>
        </p:txBody>
      </p:sp>
      <p:sp>
        <p:nvSpPr>
          <p:cNvPr id="21" name="5-Point Star 20"/>
          <p:cNvSpPr/>
          <p:nvPr/>
        </p:nvSpPr>
        <p:spPr>
          <a:xfrm rot="2076774">
            <a:off x="7825164" y="4167565"/>
            <a:ext cx="1828800" cy="1828800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noFill/>
          <a:ln w="25400">
            <a:solidFill>
              <a:schemeClr val="tx2">
                <a:lumMod val="75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 rot="804899">
            <a:off x="8528040" y="3508396"/>
            <a:ext cx="765838" cy="692131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noFill/>
          <a:ln w="25400">
            <a:solidFill>
              <a:schemeClr val="tx2">
                <a:lumMod val="75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 rot="20964658">
            <a:off x="7820102" y="3710767"/>
            <a:ext cx="632179" cy="577754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noFill/>
          <a:ln w="25400">
            <a:solidFill>
              <a:schemeClr val="tx2">
                <a:lumMod val="75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804899">
            <a:off x="8274869" y="2945268"/>
            <a:ext cx="480715" cy="446786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noFill/>
          <a:ln w="25400">
            <a:solidFill>
              <a:schemeClr val="tx2">
                <a:lumMod val="75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 rot="20252817">
            <a:off x="6156574" y="5552509"/>
            <a:ext cx="1421620" cy="1397431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noFill/>
          <a:ln w="25400">
            <a:solidFill>
              <a:schemeClr val="tx2">
                <a:lumMod val="75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7" name="5-Point Star 26"/>
          <p:cNvSpPr/>
          <p:nvPr/>
        </p:nvSpPr>
        <p:spPr>
          <a:xfrm rot="804899">
            <a:off x="8750840" y="2628344"/>
            <a:ext cx="361124" cy="318636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noFill/>
          <a:ln w="25400">
            <a:solidFill>
              <a:schemeClr val="tx2">
                <a:lumMod val="75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2" name="AutoShape 4" descr="data:image/jpeg;base64,/9j/4AAQSkZJRgABAQAAAQABAAD/2wCEAAkGBg8QDw0PDQ8PDw8PDQ8MDw8ODg8NDg8NFBAVFxQQHhQXGzIeGBklGRUUIC8hJDMrLCwtFR49NTA2NyktLCkBCQoKDgwOFw8PGiwfHh0pNSozLDU1KSwsKjApLDU1KTUsKSwsLywyKi0sKiwpKSwpKSosLCwsKi4sNSk1NTQsKf/AABEIAGAAhgMBIgACEQEDEQH/xAAcAAACAwEBAQEAAAAAAAAAAAABAgADBwUGBAj/xAA6EAACAgECAwYDAwoHAAAAAAABAgADEQQSBSExBgcTQVFhInGBIzKhFBUXU4ORk8HR4UJSVKOxwvD/xAAbAQACAwEBAQAAAAAAAAAAAAAAAQIEBgMFB//EACkRAAIBAwMCBQUBAAAAAAAAAAABAgMEEQUTIRIxIkFRkaEVI0JhcRT/2gAMAwEAAhEDEQA/AM7xJGxCFn1DBnxcQgRgsbbGAgWMBGCxgsYCYjBY2IcQGKBGAjBYQsMDwLiMFjYhxGPAgWNiMFhCwHgULDtj4jAQGIFkj7YYBg5gWMFjBYwERzECxgIwEIWA8C4hCx8Q4gPAu2ECMBGCxjwJiECfZwzRi2+iosEFt1dRfGdoZgN2M+80rSdzKC37XVM9IQckTw7TZzyM8wB09/8Ak0Lu/o23hm+WjtClKfKKdP3PV2V6exNW4DUh7M1c2ZhkYBPwjnjBz0ngOM8Gt0l9mnvA8RMZKklGBAIYH0wZ+i9Bo1pqrpQsVrQIpdi7EAcsk9TOD2l7B6bX2pdc1qOqCv7NlAZASQMEHzJmas9YqQqPebcWW526cfD3MGCwgT3Or7p9YNRZXSUNIXfXdY20N6IQB978J8nDu7XX2Xmm2s0oud17fHXyAPLB+I8x+PpNGtTtWurrXqVdmeex5PEIWdHjvCjpdTfpzk+HYVDMNpZfJse4nw4l6nUjUipR7Mi444YoEkfEM6Bg5oWELHxDtiOOBcQgRgsv0mje2xKqlL2OcKo6scE4/CJyUVl9iSR8+2ELO9oOxWuvLLXQ29dpdHIqZFZSVYhugODj5SrhvZfVX6htKlRW5MmxbPg8NQQCTn5j5yt/soc+NcE9uXocgCMFnuuzvd3b+cfB1lbGirNhcY2WrnC++GwfflPS6/utV9auqqvCVm9LnqNeSApBIBB55I8/XzlCrrFCE+lPPGcnWNCTWT4e7nsEVLanX0EMrVtp1cgj7uS5X6jGemJpgkAhmNubidxUc5noQgoLCBJDJK5MkEMkAPH96GhrfQPYwXfU9ZrY/eBZwCB8wentMaxN+7VcEXWaW2k5DY31kZ5Wrnacefp9ZhD0lWZWBDKSrA9QQcETX6BVTpSp55TyU7iPOSnbJLQsM0fUVjmARgsYCdjgvZPV6xLLNNVvWvAY7lXLYztGepxIVasKUeqbwjnGLfY42JpvdHwrSWLdcyh9TXYv3xkVpjKsvuSG5+04HYThdX5xXT6+k5NdiLVahA8X3B9g02unTog21qqL/lRQq/uEzWs36a2IefOS5b0vyY+0RPyZN/ibRv2+HvwN2zOdufTPPEshmVLoNsmIZIASSSSAEkkkgBJJJIAAzOu3/Yl2d9ZpgG3YNtQABBA5258/LM9zxXjFGmTxL3CDyHVmPoB1MzLtb23fV/ZUBq9P/iB5PaffHQe37/b1dMp191TpcLzfkcK0o4wzyPh/+6yS4JJNr1FA44E2fuotY8PAbbhb7ETaMHbyJz6nJP0xMj4elJtT8oLrVn4zWA1mMdBnlmaR2b7d8N0emr06DUHblmY0gF3Y5LY3TytajOrTVOEW3nJ3oYTyzQX0lbOljIhsQEI5UF1B6gHqJbPG/pW4f6aj+F/ecLtX3jCxaTw62+p1cmzKBVZMchz68xMzDT7iclHpa/pbdSKNPhmLnvJ4n+uT6UVyfpG4n+uX+DWP5S39Euf17kN+JtEExcd4HEv9R/t1/wBJdX3jcSHW1D86Ug9EuV6e4b8TYpJkq95fEPWk/sv7yxe83Xea0H9mf6zn9HufRe4b8DVpJmK96Wr86dOfpYP+0sXvR1HnRT9DYP5yD0q6X4/KHvwNKnxcW4vVpajbe21MheQLEsegAEzviHePqrFC1KlBzzZfjY+3xDlPN6vWW3MXusexic5di2PYeg+UsUNHqyf3HhfJCVwl2Pu7UcebWXs+T4SErSpUKVQ46+5xOQFloSMEmlpU40YKEOyKTk5PLKwsEvCwzp1ETg7YdksCRgsuZJiBYwWWBIwSRchFYSMElgWOEkXICsJGCywJGCyDkIrCxwkcJHCSLkBWEjBJYFjBZByEVhI4SOFjhJFyArCxgssCRgkg5CyVhJJcFkkeoD//2Q=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data:image/jpeg;base64,/9j/4AAQSkZJRgABAQAAAQABAAD/2wCEAAkGBg8QDw0PDQ8PDw8PDQ8MDw8ODg8NDg8NFBAVFxQQHhQXGzIeGBklGRUUIC8hJDMrLCwtFR49NTA2NyktLCkBCQoKDgwOFw8PGiwfHh0pNSozLDU1KSwsKjApLDU1KTUsKSwsLywyKi0sKiwpKSwpKSosLCwsKi4sNSk1NTQsKf/AABEIAGAAhgMBIgACEQEDEQH/xAAcAAACAwEBAQEAAAAAAAAAAAABAgADBwUGBAj/xAA6EAACAgECAwYDAwoHAAAAAAABAgADEQQSBSExBgcTQVFhInGBIzKhFBUXU4ORk8HR4UJSVKOxwvD/xAAbAQACAwEBAQAAAAAAAAAAAAAAAQIEBgMFB//EACkRAAIBAwMCBQUBAAAAAAAAAAABAgMEEQUTIRIxIkFRkaEVI0JhcRT/2gAMAwEAAhEDEQA/AM7xJGxCFn1DBnxcQgRgsbbGAgWMBGCxgsYCYjBY2IcQGKBGAjBYQsMDwLiMFjYhxGPAgWNiMFhCwHgULDtj4jAQGIFkj7YYBg5gWMFjBYwERzECxgIwEIWA8C4hCx8Q4gPAu2ECMBGCxjwJiECfZwzRi2+iosEFt1dRfGdoZgN2M+80rSdzKC37XVM9IQckTw7TZzyM8wB09/8Ak0Lu/o23hm+WjtClKfKKdP3PV2V6exNW4DUh7M1c2ZhkYBPwjnjBz0ngOM8Gt0l9mnvA8RMZKklGBAIYH0wZ+i9Bo1pqrpQsVrQIpdi7EAcsk9TOD2l7B6bX2pdc1qOqCv7NlAZASQMEHzJmas9YqQqPebcWW526cfD3MGCwgT3Or7p9YNRZXSUNIXfXdY20N6IQB978J8nDu7XX2Xmm2s0oud17fHXyAPLB+I8x+PpNGtTtWurrXqVdmeex5PEIWdHjvCjpdTfpzk+HYVDMNpZfJse4nw4l6nUjUipR7Mi444YoEkfEM6Bg5oWELHxDtiOOBcQgRgsv0mje2xKqlL2OcKo6scE4/CJyUVl9iSR8+2ELO9oOxWuvLLXQ29dpdHIqZFZSVYhugODj5SrhvZfVX6htKlRW5MmxbPg8NQQCTn5j5yt/soc+NcE9uXocgCMFnuuzvd3b+cfB1lbGirNhcY2WrnC++GwfflPS6/utV9auqqvCVm9LnqNeSApBIBB55I8/XzlCrrFCE+lPPGcnWNCTWT4e7nsEVLanX0EMrVtp1cgj7uS5X6jGemJpgkAhmNubidxUc5noQgoLCBJDJK5MkEMkAPH96GhrfQPYwXfU9ZrY/eBZwCB8wentMaxN+7VcEXWaW2k5DY31kZ5Wrnacefp9ZhD0lWZWBDKSrA9QQcETX6BVTpSp55TyU7iPOSnbJLQsM0fUVjmARgsYCdjgvZPV6xLLNNVvWvAY7lXLYztGepxIVasKUeqbwjnGLfY42JpvdHwrSWLdcyh9TXYv3xkVpjKsvuSG5+04HYThdX5xXT6+k5NdiLVahA8X3B9g02unTog21qqL/lRQq/uEzWs36a2IefOS5b0vyY+0RPyZN/ibRv2+HvwN2zOdufTPPEshmVLoNsmIZIASSSSAEkkkgBJJJIAAzOu3/Yl2d9ZpgG3YNtQABBA5258/LM9zxXjFGmTxL3CDyHVmPoB1MzLtb23fV/ZUBq9P/iB5PaffHQe37/b1dMp191TpcLzfkcK0o4wzyPh/+6yS4JJNr1FA44E2fuotY8PAbbhb7ETaMHbyJz6nJP0xMj4elJtT8oLrVn4zWA1mMdBnlmaR2b7d8N0emr06DUHblmY0gF3Y5LY3TytajOrTVOEW3nJ3oYTyzQX0lbOljIhsQEI5UF1B6gHqJbPG/pW4f6aj+F/ecLtX3jCxaTw62+p1cmzKBVZMchz68xMzDT7iclHpa/pbdSKNPhmLnvJ4n+uT6UVyfpG4n+uX+DWP5S39Euf17kN+JtEExcd4HEv9R/t1/wBJdX3jcSHW1D86Ug9EuV6e4b8TYpJkq95fEPWk/sv7yxe83Xea0H9mf6zn9HufRe4b8DVpJmK96Wr86dOfpYP+0sXvR1HnRT9DYP5yD0q6X4/KHvwNKnxcW4vVpajbe21MheQLEsegAEzviHePqrFC1KlBzzZfjY+3xDlPN6vWW3MXusexic5di2PYeg+UsUNHqyf3HhfJCVwl2Pu7UcebWXs+T4SErSpUKVQ46+5xOQFloSMEmlpU40YKEOyKTk5PLKwsEvCwzp1ETg7YdksCRgsuZJiBYwWWBIwSRchFYSMElgWOEkXICsJGCywJGCyDkIrCxwkcJHCSLkBWEjBJYFjBZByEVhI4SOFjhJFyArCxgssCRgkg5CyVhJJcFkkeoD//2Q=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" name="Picture 27" descr="KYse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5791200"/>
            <a:ext cx="940257" cy="928355"/>
          </a:xfrm>
          <a:prstGeom prst="rect">
            <a:avLst/>
          </a:prstGeom>
        </p:spPr>
      </p:pic>
      <p:pic>
        <p:nvPicPr>
          <p:cNvPr id="29" name="Picture 28" descr="KIDSNOW-Vector.w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0" y="5943600"/>
            <a:ext cx="1219200" cy="6740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1447800"/>
            <a:ext cx="6705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2F2F2"/>
                </a:solidFill>
              </a:rPr>
              <a:t>State and Federal priorities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>
              <a:solidFill>
                <a:srgbClr val="F2F2F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2F2F2"/>
                </a:solidFill>
              </a:rPr>
              <a:t>Early Childhood </a:t>
            </a:r>
            <a:r>
              <a:rPr lang="en-US" sz="2400" dirty="0" smtClean="0">
                <a:solidFill>
                  <a:srgbClr val="F2F2F2"/>
                </a:solidFill>
              </a:rPr>
              <a:t>Profiles/Kindergarten Readiness screener data</a:t>
            </a:r>
          </a:p>
          <a:p>
            <a:pPr marL="342900" indent="-342900"/>
            <a:endParaRPr lang="en-US" sz="2400" dirty="0" smtClean="0">
              <a:solidFill>
                <a:srgbClr val="F2F2F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2F2F2"/>
                </a:solidFill>
              </a:rPr>
              <a:t> Professional Development Plan</a:t>
            </a:r>
          </a:p>
          <a:p>
            <a:pPr marL="342900" indent="-342900"/>
            <a:endParaRPr lang="en-US" dirty="0" smtClean="0">
              <a:solidFill>
                <a:srgbClr val="F2F2F2"/>
              </a:solidFill>
            </a:endParaRPr>
          </a:p>
          <a:p>
            <a:pPr marL="342900" indent="-342900">
              <a:buAutoNum type="arabicPeriod"/>
            </a:pPr>
            <a:endParaRPr lang="en-US" dirty="0" smtClean="0">
              <a:solidFill>
                <a:srgbClr val="F2F2F2"/>
              </a:solidFill>
            </a:endParaRPr>
          </a:p>
          <a:p>
            <a:endParaRPr lang="en-US" dirty="0" smtClean="0">
              <a:solidFill>
                <a:srgbClr val="F2F2F2"/>
              </a:solidFill>
            </a:endParaRPr>
          </a:p>
          <a:p>
            <a:endParaRPr lang="en-US" dirty="0">
              <a:solidFill>
                <a:srgbClr val="F2F2F2"/>
              </a:solidFill>
            </a:endParaRPr>
          </a:p>
          <a:p>
            <a:endParaRPr lang="en-US" dirty="0">
              <a:solidFill>
                <a:srgbClr val="F2F2F2"/>
              </a:solidFill>
            </a:endParaRPr>
          </a:p>
          <a:p>
            <a:endParaRPr lang="en-US" dirty="0" smtClean="0">
              <a:solidFill>
                <a:srgbClr val="F2F2F2"/>
              </a:solidFill>
            </a:endParaRPr>
          </a:p>
          <a:p>
            <a:r>
              <a:rPr lang="en-US" dirty="0">
                <a:solidFill>
                  <a:srgbClr val="F2F2F2"/>
                </a:solidFill>
              </a:rPr>
              <a:t>	</a:t>
            </a:r>
            <a:r>
              <a:rPr lang="en-US" dirty="0" smtClean="0"/>
              <a:t>	</a:t>
            </a:r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xmlns="" val="34689504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 rot="8642201">
            <a:off x="-225940" y="5644494"/>
            <a:ext cx="3208028" cy="1828800"/>
            <a:chOff x="937841" y="2774266"/>
            <a:chExt cx="3208028" cy="1828800"/>
          </a:xfrm>
        </p:grpSpPr>
        <p:sp>
          <p:nvSpPr>
            <p:cNvPr id="11" name="5-Point Star 10"/>
            <p:cNvSpPr/>
            <p:nvPr/>
          </p:nvSpPr>
          <p:spPr>
            <a:xfrm rot="20813925">
              <a:off x="2317069" y="2774266"/>
              <a:ext cx="1828800" cy="1828800"/>
            </a:xfrm>
            <a:prstGeom prst="star5">
              <a:avLst>
                <a:gd name="adj" fmla="val 23565"/>
                <a:gd name="hf" fmla="val 105146"/>
                <a:gd name="vf" fmla="val 110557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5-Point Star 11"/>
            <p:cNvSpPr/>
            <p:nvPr/>
          </p:nvSpPr>
          <p:spPr>
            <a:xfrm rot="409566">
              <a:off x="2312903" y="3993231"/>
              <a:ext cx="547791" cy="485374"/>
            </a:xfrm>
            <a:prstGeom prst="star5">
              <a:avLst>
                <a:gd name="adj" fmla="val 23565"/>
                <a:gd name="hf" fmla="val 105146"/>
                <a:gd name="vf" fmla="val 110557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5-Point Star 12"/>
            <p:cNvSpPr/>
            <p:nvPr/>
          </p:nvSpPr>
          <p:spPr>
            <a:xfrm rot="409566">
              <a:off x="2309441" y="2920531"/>
              <a:ext cx="444695" cy="420970"/>
            </a:xfrm>
            <a:prstGeom prst="star5">
              <a:avLst>
                <a:gd name="adj" fmla="val 23565"/>
                <a:gd name="hf" fmla="val 105146"/>
                <a:gd name="vf" fmla="val 110557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5-Point Star 13"/>
            <p:cNvSpPr/>
            <p:nvPr/>
          </p:nvSpPr>
          <p:spPr>
            <a:xfrm rot="409566">
              <a:off x="1623642" y="3225332"/>
              <a:ext cx="444695" cy="420970"/>
            </a:xfrm>
            <a:prstGeom prst="star5">
              <a:avLst>
                <a:gd name="adj" fmla="val 23565"/>
                <a:gd name="hf" fmla="val 105146"/>
                <a:gd name="vf" fmla="val 110557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5-Point Star 14"/>
            <p:cNvSpPr/>
            <p:nvPr/>
          </p:nvSpPr>
          <p:spPr>
            <a:xfrm rot="409566">
              <a:off x="937841" y="2996732"/>
              <a:ext cx="444695" cy="420970"/>
            </a:xfrm>
            <a:prstGeom prst="star5">
              <a:avLst>
                <a:gd name="adj" fmla="val 23565"/>
                <a:gd name="hf" fmla="val 105146"/>
                <a:gd name="vf" fmla="val 110557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5-Point Star 5"/>
          <p:cNvSpPr/>
          <p:nvPr/>
        </p:nvSpPr>
        <p:spPr>
          <a:xfrm rot="20813925">
            <a:off x="6965269" y="-121331"/>
            <a:ext cx="1828800" cy="1828800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 rot="409566">
            <a:off x="6961103" y="1097634"/>
            <a:ext cx="547791" cy="485374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 rot="409566">
            <a:off x="6957641" y="24934"/>
            <a:ext cx="444695" cy="420970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 rot="409566">
            <a:off x="6271842" y="329735"/>
            <a:ext cx="444695" cy="420970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 rot="409566">
            <a:off x="5586041" y="101135"/>
            <a:ext cx="444695" cy="420970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52400" y="228600"/>
            <a:ext cx="8839200" cy="685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/>
              <a:t>How do we find Trainers?</a:t>
            </a:r>
            <a:endParaRPr lang="en-US" b="1" i="1" dirty="0"/>
          </a:p>
        </p:txBody>
      </p:sp>
      <p:sp>
        <p:nvSpPr>
          <p:cNvPr id="21" name="5-Point Star 20"/>
          <p:cNvSpPr/>
          <p:nvPr/>
        </p:nvSpPr>
        <p:spPr>
          <a:xfrm rot="2076774">
            <a:off x="7825164" y="4167565"/>
            <a:ext cx="1828800" cy="1828800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noFill/>
          <a:ln w="25400">
            <a:solidFill>
              <a:schemeClr val="tx2">
                <a:lumMod val="75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 rot="804899">
            <a:off x="8528040" y="3508396"/>
            <a:ext cx="765838" cy="692131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noFill/>
          <a:ln w="25400">
            <a:solidFill>
              <a:schemeClr val="tx2">
                <a:lumMod val="75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 rot="20964658">
            <a:off x="7820102" y="3710767"/>
            <a:ext cx="632179" cy="577754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noFill/>
          <a:ln w="25400">
            <a:solidFill>
              <a:schemeClr val="tx2">
                <a:lumMod val="75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804899">
            <a:off x="8274869" y="2945268"/>
            <a:ext cx="480715" cy="446786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noFill/>
          <a:ln w="25400">
            <a:solidFill>
              <a:schemeClr val="tx2">
                <a:lumMod val="75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 rot="20252817">
            <a:off x="6156574" y="5552509"/>
            <a:ext cx="1421620" cy="1397431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noFill/>
          <a:ln w="25400">
            <a:solidFill>
              <a:schemeClr val="tx2">
                <a:lumMod val="75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7" name="5-Point Star 26"/>
          <p:cNvSpPr/>
          <p:nvPr/>
        </p:nvSpPr>
        <p:spPr>
          <a:xfrm rot="804899">
            <a:off x="8750840" y="2628344"/>
            <a:ext cx="361124" cy="318636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noFill/>
          <a:ln w="25400">
            <a:solidFill>
              <a:schemeClr val="tx2">
                <a:lumMod val="75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2" name="AutoShape 4" descr="data:image/jpeg;base64,/9j/4AAQSkZJRgABAQAAAQABAAD/2wCEAAkGBg8QDw0PDQ8PDw8PDQ8MDw8ODg8NDg8NFBAVFxQQHhQXGzIeGBklGRUUIC8hJDMrLCwtFR49NTA2NyktLCkBCQoKDgwOFw8PGiwfHh0pNSozLDU1KSwsKjApLDU1KTUsKSwsLywyKi0sKiwpKSwpKSosLCwsKi4sNSk1NTQsKf/AABEIAGAAhgMBIgACEQEDEQH/xAAcAAACAwEBAQEAAAAAAAAAAAABAgADBwUGBAj/xAA6EAACAgECAwYDAwoHAAAAAAABAgADEQQSBSExBgcTQVFhInGBIzKhFBUXU4ORk8HR4UJSVKOxwvD/xAAbAQACAwEBAQAAAAAAAAAAAAAAAQIEBgMFB//EACkRAAIBAwMCBQUBAAAAAAAAAAABAgMEEQUTIRIxIkFRkaEVI0JhcRT/2gAMAwEAAhEDEQA/AM7xJGxCFn1DBnxcQgRgsbbGAgWMBGCxgsYCYjBY2IcQGKBGAjBYQsMDwLiMFjYhxGPAgWNiMFhCwHgULDtj4jAQGIFkj7YYBg5gWMFjBYwERzECxgIwEIWA8C4hCx8Q4gPAu2ECMBGCxjwJiECfZwzRi2+iosEFt1dRfGdoZgN2M+80rSdzKC37XVM9IQckTw7TZzyM8wB09/8Ak0Lu/o23hm+WjtClKfKKdP3PV2V6exNW4DUh7M1c2ZhkYBPwjnjBz0ngOM8Gt0l9mnvA8RMZKklGBAIYH0wZ+i9Bo1pqrpQsVrQIpdi7EAcsk9TOD2l7B6bX2pdc1qOqCv7NlAZASQMEHzJmas9YqQqPebcWW526cfD3MGCwgT3Or7p9YNRZXSUNIXfXdY20N6IQB978J8nDu7XX2Xmm2s0oud17fHXyAPLB+I8x+PpNGtTtWurrXqVdmeex5PEIWdHjvCjpdTfpzk+HYVDMNpZfJse4nw4l6nUjUipR7Mi444YoEkfEM6Bg5oWELHxDtiOOBcQgRgsv0mje2xKqlL2OcKo6scE4/CJyUVl9iSR8+2ELO9oOxWuvLLXQ29dpdHIqZFZSVYhugODj5SrhvZfVX6htKlRW5MmxbPg8NQQCTn5j5yt/soc+NcE9uXocgCMFnuuzvd3b+cfB1lbGirNhcY2WrnC++GwfflPS6/utV9auqqvCVm9LnqNeSApBIBB55I8/XzlCrrFCE+lPPGcnWNCTWT4e7nsEVLanX0EMrVtp1cgj7uS5X6jGemJpgkAhmNubidxUc5noQgoLCBJDJK5MkEMkAPH96GhrfQPYwXfU9ZrY/eBZwCB8wentMaxN+7VcEXWaW2k5DY31kZ5Wrnacefp9ZhD0lWZWBDKSrA9QQcETX6BVTpSp55TyU7iPOSnbJLQsM0fUVjmARgsYCdjgvZPV6xLLNNVvWvAY7lXLYztGepxIVasKUeqbwjnGLfY42JpvdHwrSWLdcyh9TXYv3xkVpjKsvuSG5+04HYThdX5xXT6+k5NdiLVahA8X3B9g02unTog21qqL/lRQq/uEzWs36a2IefOS5b0vyY+0RPyZN/ibRv2+HvwN2zOdufTPPEshmVLoNsmIZIASSSSAEkkkgBJJJIAAzOu3/Yl2d9ZpgG3YNtQABBA5258/LM9zxXjFGmTxL3CDyHVmPoB1MzLtb23fV/ZUBq9P/iB5PaffHQe37/b1dMp191TpcLzfkcK0o4wzyPh/+6yS4JJNr1FA44E2fuotY8PAbbhb7ETaMHbyJz6nJP0xMj4elJtT8oLrVn4zWA1mMdBnlmaR2b7d8N0emr06DUHblmY0gF3Y5LY3TytajOrTVOEW3nJ3oYTyzQX0lbOljIhsQEI5UF1B6gHqJbPG/pW4f6aj+F/ecLtX3jCxaTw62+p1cmzKBVZMchz68xMzDT7iclHpa/pbdSKNPhmLnvJ4n+uT6UVyfpG4n+uX+DWP5S39Euf17kN+JtEExcd4HEv9R/t1/wBJdX3jcSHW1D86Ug9EuV6e4b8TYpJkq95fEPWk/sv7yxe83Xea0H9mf6zn9HufRe4b8DVpJmK96Wr86dOfpYP+0sXvR1HnRT9DYP5yD0q6X4/KHvwNKnxcW4vVpajbe21MheQLEsegAEzviHePqrFC1KlBzzZfjY+3xDlPN6vWW3MXusexic5di2PYeg+UsUNHqyf3HhfJCVwl2Pu7UcebWXs+T4SErSpUKVQ46+5xOQFloSMEmlpU40YKEOyKTk5PLKwsEvCwzp1ETg7YdksCRgsuZJiBYwWWBIwSRchFYSMElgWOEkXICsJGCywJGCyDkIrCxwkcJHCSLkBWEjBJYFjBZByEVhI4SOFjhJFyArCxgssCRgkg5CyVhJJcFkkeoD//2Q=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data:image/jpeg;base64,/9j/4AAQSkZJRgABAQAAAQABAAD/2wCEAAkGBg8QDw0PDQ8PDw8PDQ8MDw8ODg8NDg8NFBAVFxQQHhQXGzIeGBklGRUUIC8hJDMrLCwtFR49NTA2NyktLCkBCQoKDgwOFw8PGiwfHh0pNSozLDU1KSwsKjApLDU1KTUsKSwsLywyKi0sKiwpKSwpKSosLCwsKi4sNSk1NTQsKf/AABEIAGAAhgMBIgACEQEDEQH/xAAcAAACAwEBAQEAAAAAAAAAAAABAgADBwUGBAj/xAA6EAACAgECAwYDAwoHAAAAAAABAgADEQQSBSExBgcTQVFhInGBIzKhFBUXU4ORk8HR4UJSVKOxwvD/xAAbAQACAwEBAQAAAAAAAAAAAAAAAQIEBgMFB//EACkRAAIBAwMCBQUBAAAAAAAAAAABAgMEEQUTIRIxIkFRkaEVI0JhcRT/2gAMAwEAAhEDEQA/AM7xJGxCFn1DBnxcQgRgsbbGAgWMBGCxgsYCYjBY2IcQGKBGAjBYQsMDwLiMFjYhxGPAgWNiMFhCwHgULDtj4jAQGIFkj7YYBg5gWMFjBYwERzECxgIwEIWA8C4hCx8Q4gPAu2ECMBGCxjwJiECfZwzRi2+iosEFt1dRfGdoZgN2M+80rSdzKC37XVM9IQckTw7TZzyM8wB09/8Ak0Lu/o23hm+WjtClKfKKdP3PV2V6exNW4DUh7M1c2ZhkYBPwjnjBz0ngOM8Gt0l9mnvA8RMZKklGBAIYH0wZ+i9Bo1pqrpQsVrQIpdi7EAcsk9TOD2l7B6bX2pdc1qOqCv7NlAZASQMEHzJmas9YqQqPebcWW526cfD3MGCwgT3Or7p9YNRZXSUNIXfXdY20N6IQB978J8nDu7XX2Xmm2s0oud17fHXyAPLB+I8x+PpNGtTtWurrXqVdmeex5PEIWdHjvCjpdTfpzk+HYVDMNpZfJse4nw4l6nUjUipR7Mi444YoEkfEM6Bg5oWELHxDtiOOBcQgRgsv0mje2xKqlL2OcKo6scE4/CJyUVl9iSR8+2ELO9oOxWuvLLXQ29dpdHIqZFZSVYhugODj5SrhvZfVX6htKlRW5MmxbPg8NQQCTn5j5yt/soc+NcE9uXocgCMFnuuzvd3b+cfB1lbGirNhcY2WrnC++GwfflPS6/utV9auqqvCVm9LnqNeSApBIBB55I8/XzlCrrFCE+lPPGcnWNCTWT4e7nsEVLanX0EMrVtp1cgj7uS5X6jGemJpgkAhmNubidxUc5noQgoLCBJDJK5MkEMkAPH96GhrfQPYwXfU9ZrY/eBZwCB8wentMaxN+7VcEXWaW2k5DY31kZ5Wrnacefp9ZhD0lWZWBDKSrA9QQcETX6BVTpSp55TyU7iPOSnbJLQsM0fUVjmARgsYCdjgvZPV6xLLNNVvWvAY7lXLYztGepxIVasKUeqbwjnGLfY42JpvdHwrSWLdcyh9TXYv3xkVpjKsvuSG5+04HYThdX5xXT6+k5NdiLVahA8X3B9g02unTog21qqL/lRQq/uEzWs36a2IefOS5b0vyY+0RPyZN/ibRv2+HvwN2zOdufTPPEshmVLoNsmIZIASSSSAEkkkgBJJJIAAzOu3/Yl2d9ZpgG3YNtQABBA5258/LM9zxXjFGmTxL3CDyHVmPoB1MzLtb23fV/ZUBq9P/iB5PaffHQe37/b1dMp191TpcLzfkcK0o4wzyPh/+6yS4JJNr1FA44E2fuotY8PAbbhb7ETaMHbyJz6nJP0xMj4elJtT8oLrVn4zWA1mMdBnlmaR2b7d8N0emr06DUHblmY0gF3Y5LY3TytajOrTVOEW3nJ3oYTyzQX0lbOljIhsQEI5UF1B6gHqJbPG/pW4f6aj+F/ecLtX3jCxaTw62+p1cmzKBVZMchz68xMzDT7iclHpa/pbdSKNPhmLnvJ4n+uT6UVyfpG4n+uX+DWP5S39Euf17kN+JtEExcd4HEv9R/t1/wBJdX3jcSHW1D86Ug9EuV6e4b8TYpJkq95fEPWk/sv7yxe83Xea0H9mf6zn9HufRe4b8DVpJmK96Wr86dOfpYP+0sXvR1HnRT9DYP5yD0q6X4/KHvwNKnxcW4vVpajbe21MheQLEsegAEzviHePqrFC1KlBzzZfjY+3xDlPN6vWW3MXusexic5di2PYeg+UsUNHqyf3HhfJCVwl2Pu7UcebWXs+T4SErSpUKVQ46+5xOQFloSMEmlpU40YKEOyKTk5PLKwsEvCwzp1ETg7YdksCRgsuZJiBYwWWBIwSRchFYSMElgWOEkXICsJGCywJGCyDkIrCxwkcJHCSLkBWEjBJYFjBZByEVhI4SOFjhJFyArCxgssCRgkg5CyVhJJcFkkeoD//2Q=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" name="Picture 27" descr="KYse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5791200"/>
            <a:ext cx="940257" cy="928355"/>
          </a:xfrm>
          <a:prstGeom prst="rect">
            <a:avLst/>
          </a:prstGeom>
        </p:spPr>
      </p:pic>
      <p:pic>
        <p:nvPicPr>
          <p:cNvPr id="29" name="Picture 28" descr="KIDSNOW-Vector.w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0" y="5943600"/>
            <a:ext cx="1219200" cy="6740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1295401"/>
            <a:ext cx="789639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Child Care Aware Training Coordinators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 smtClean="0">
              <a:solidFill>
                <a:srgbClr val="FFFFFF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Use community resources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Local Training Agencies 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dirty="0" smtClean="0">
              <a:solidFill>
                <a:srgbClr val="FFFFF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Non-Credentialed Trainer (922 KAR 2:40 Section 16(5)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Preschool and Head Start/Early Head Start teachers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Family and Consumer Science Teachers</a:t>
            </a:r>
          </a:p>
          <a:p>
            <a:pPr lvl="1">
              <a:buFont typeface="Arial" pitchFamily="34" charset="0"/>
              <a:buChar char="•"/>
            </a:pPr>
            <a:endParaRPr lang="en-US" dirty="0" smtClean="0">
              <a:solidFill>
                <a:srgbClr val="FFFFF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 ECE-TRIS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FFFF"/>
                </a:solidFill>
              </a:rPr>
              <a:t>Visit </a:t>
            </a:r>
            <a:r>
              <a:rPr lang="en-US" sz="1600" dirty="0" smtClean="0">
                <a:solidFill>
                  <a:srgbClr val="FFFFFF"/>
                </a:solidFill>
                <a:hlinkClick r:id="rId6"/>
              </a:rPr>
              <a:t>http://tris.eky.edu/ece</a:t>
            </a:r>
            <a:r>
              <a:rPr lang="en-US" sz="1600" dirty="0" smtClean="0">
                <a:solidFill>
                  <a:srgbClr val="FFFFFF"/>
                </a:solidFill>
              </a:rPr>
              <a:t> to see a public calendar of trainings</a:t>
            </a:r>
          </a:p>
          <a:p>
            <a:pPr lvl="1">
              <a:buFont typeface="Arial" pitchFamily="34" charset="0"/>
              <a:buChar char="•"/>
            </a:pPr>
            <a:endParaRPr lang="en-US" dirty="0" smtClean="0">
              <a:solidFill>
                <a:srgbClr val="FFFFF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  Cabinet for Health and Family Services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FFFF"/>
                </a:solidFill>
              </a:rPr>
              <a:t>Visit </a:t>
            </a:r>
            <a:r>
              <a:rPr lang="en-US" sz="1600" u="sng" dirty="0" smtClean="0">
                <a:hlinkClick r:id="rId7"/>
              </a:rPr>
              <a:t>http://chfs.ky.gov/dcbs/dcc/trng_app.htm</a:t>
            </a:r>
            <a:r>
              <a:rPr lang="en-US" sz="1600" u="sng" dirty="0" smtClean="0"/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for a State Approved Training list</a:t>
            </a:r>
          </a:p>
          <a:p>
            <a:pPr lvl="1">
              <a:buFontTx/>
              <a:buChar char="-"/>
            </a:pPr>
            <a:endParaRPr lang="en-US" sz="1600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rgbClr val="FFFFFF"/>
              </a:solidFill>
            </a:endParaRPr>
          </a:p>
          <a:p>
            <a:endParaRPr lang="en-US" dirty="0" smtClean="0">
              <a:solidFill>
                <a:srgbClr val="F2F2F2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34932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 rot="8642201">
            <a:off x="-225940" y="5644494"/>
            <a:ext cx="3208028" cy="1828800"/>
            <a:chOff x="937841" y="2774266"/>
            <a:chExt cx="3208028" cy="1828800"/>
          </a:xfrm>
        </p:grpSpPr>
        <p:sp>
          <p:nvSpPr>
            <p:cNvPr id="11" name="5-Point Star 10"/>
            <p:cNvSpPr/>
            <p:nvPr/>
          </p:nvSpPr>
          <p:spPr>
            <a:xfrm rot="20813925">
              <a:off x="2317069" y="2774266"/>
              <a:ext cx="1828800" cy="1828800"/>
            </a:xfrm>
            <a:prstGeom prst="star5">
              <a:avLst>
                <a:gd name="adj" fmla="val 23565"/>
                <a:gd name="hf" fmla="val 105146"/>
                <a:gd name="vf" fmla="val 110557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5-Point Star 11"/>
            <p:cNvSpPr/>
            <p:nvPr/>
          </p:nvSpPr>
          <p:spPr>
            <a:xfrm rot="409566">
              <a:off x="2312903" y="3993231"/>
              <a:ext cx="547791" cy="485374"/>
            </a:xfrm>
            <a:prstGeom prst="star5">
              <a:avLst>
                <a:gd name="adj" fmla="val 23565"/>
                <a:gd name="hf" fmla="val 105146"/>
                <a:gd name="vf" fmla="val 110557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5-Point Star 12"/>
            <p:cNvSpPr/>
            <p:nvPr/>
          </p:nvSpPr>
          <p:spPr>
            <a:xfrm rot="409566">
              <a:off x="2309441" y="2920531"/>
              <a:ext cx="444695" cy="420970"/>
            </a:xfrm>
            <a:prstGeom prst="star5">
              <a:avLst>
                <a:gd name="adj" fmla="val 23565"/>
                <a:gd name="hf" fmla="val 105146"/>
                <a:gd name="vf" fmla="val 110557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5-Point Star 13"/>
            <p:cNvSpPr/>
            <p:nvPr/>
          </p:nvSpPr>
          <p:spPr>
            <a:xfrm rot="409566">
              <a:off x="1623642" y="3225332"/>
              <a:ext cx="444695" cy="420970"/>
            </a:xfrm>
            <a:prstGeom prst="star5">
              <a:avLst>
                <a:gd name="adj" fmla="val 23565"/>
                <a:gd name="hf" fmla="val 105146"/>
                <a:gd name="vf" fmla="val 110557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5-Point Star 14"/>
            <p:cNvSpPr/>
            <p:nvPr/>
          </p:nvSpPr>
          <p:spPr>
            <a:xfrm rot="409566">
              <a:off x="937841" y="2996732"/>
              <a:ext cx="444695" cy="420970"/>
            </a:xfrm>
            <a:prstGeom prst="star5">
              <a:avLst>
                <a:gd name="adj" fmla="val 23565"/>
                <a:gd name="hf" fmla="val 105146"/>
                <a:gd name="vf" fmla="val 110557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5-Point Star 5"/>
          <p:cNvSpPr/>
          <p:nvPr/>
        </p:nvSpPr>
        <p:spPr>
          <a:xfrm rot="20813925">
            <a:off x="6965269" y="-121331"/>
            <a:ext cx="1828800" cy="1828800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 rot="409566">
            <a:off x="6961103" y="1097634"/>
            <a:ext cx="547791" cy="485374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 rot="409566">
            <a:off x="6957641" y="24934"/>
            <a:ext cx="444695" cy="420970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 rot="409566">
            <a:off x="6271842" y="329735"/>
            <a:ext cx="444695" cy="420970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 rot="409566">
            <a:off x="5586041" y="101135"/>
            <a:ext cx="444695" cy="420970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52400" y="228600"/>
            <a:ext cx="8839200" cy="685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/>
              <a:t>Kentucky Core Content/CDA Subject Areas</a:t>
            </a:r>
            <a:endParaRPr lang="en-US" b="1" i="1" dirty="0"/>
          </a:p>
        </p:txBody>
      </p:sp>
      <p:sp>
        <p:nvSpPr>
          <p:cNvPr id="21" name="5-Point Star 20"/>
          <p:cNvSpPr/>
          <p:nvPr/>
        </p:nvSpPr>
        <p:spPr>
          <a:xfrm rot="2076774">
            <a:off x="7825164" y="4167565"/>
            <a:ext cx="1828800" cy="1828800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noFill/>
          <a:ln w="25400">
            <a:solidFill>
              <a:schemeClr val="tx2">
                <a:lumMod val="75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 rot="804899">
            <a:off x="8528040" y="3508396"/>
            <a:ext cx="765838" cy="692131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noFill/>
          <a:ln w="25400">
            <a:solidFill>
              <a:schemeClr val="tx2">
                <a:lumMod val="75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 rot="20964658">
            <a:off x="7820102" y="3710767"/>
            <a:ext cx="632179" cy="577754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noFill/>
          <a:ln w="25400">
            <a:solidFill>
              <a:schemeClr val="tx2">
                <a:lumMod val="75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804899">
            <a:off x="8274869" y="2945268"/>
            <a:ext cx="480715" cy="446786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noFill/>
          <a:ln w="25400">
            <a:solidFill>
              <a:schemeClr val="tx2">
                <a:lumMod val="75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 rot="20252817">
            <a:off x="6156574" y="5552509"/>
            <a:ext cx="1421620" cy="1397431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noFill/>
          <a:ln w="25400">
            <a:solidFill>
              <a:schemeClr val="tx2">
                <a:lumMod val="75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7" name="5-Point Star 26"/>
          <p:cNvSpPr/>
          <p:nvPr/>
        </p:nvSpPr>
        <p:spPr>
          <a:xfrm rot="804899">
            <a:off x="8750840" y="2628344"/>
            <a:ext cx="361124" cy="318636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noFill/>
          <a:ln w="25400">
            <a:solidFill>
              <a:schemeClr val="tx2">
                <a:lumMod val="75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2" name="AutoShape 4" descr="data:image/jpeg;base64,/9j/4AAQSkZJRgABAQAAAQABAAD/2wCEAAkGBg8QDw0PDQ8PDw8PDQ8MDw8ODg8NDg8NFBAVFxQQHhQXGzIeGBklGRUUIC8hJDMrLCwtFR49NTA2NyktLCkBCQoKDgwOFw8PGiwfHh0pNSozLDU1KSwsKjApLDU1KTUsKSwsLywyKi0sKiwpKSwpKSosLCwsKi4sNSk1NTQsKf/AABEIAGAAhgMBIgACEQEDEQH/xAAcAAACAwEBAQEAAAAAAAAAAAABAgADBwUGBAj/xAA6EAACAgECAwYDAwoHAAAAAAABAgADEQQSBSExBgcTQVFhInGBIzKhFBUXU4ORk8HR4UJSVKOxwvD/xAAbAQACAwEBAQAAAAAAAAAAAAAAAQIEBgMFB//EACkRAAIBAwMCBQUBAAAAAAAAAAABAgMEEQUTIRIxIkFRkaEVI0JhcRT/2gAMAwEAAhEDEQA/AM7xJGxCFn1DBnxcQgRgsbbGAgWMBGCxgsYCYjBY2IcQGKBGAjBYQsMDwLiMFjYhxGPAgWNiMFhCwHgULDtj4jAQGIFkj7YYBg5gWMFjBYwERzECxgIwEIWA8C4hCx8Q4gPAu2ECMBGCxjwJiECfZwzRi2+iosEFt1dRfGdoZgN2M+80rSdzKC37XVM9IQckTw7TZzyM8wB09/8Ak0Lu/o23hm+WjtClKfKKdP3PV2V6exNW4DUh7M1c2ZhkYBPwjnjBz0ngOM8Gt0l9mnvA8RMZKklGBAIYH0wZ+i9Bo1pqrpQsVrQIpdi7EAcsk9TOD2l7B6bX2pdc1qOqCv7NlAZASQMEHzJmas9YqQqPebcWW526cfD3MGCwgT3Or7p9YNRZXSUNIXfXdY20N6IQB978J8nDu7XX2Xmm2s0oud17fHXyAPLB+I8x+PpNGtTtWurrXqVdmeex5PEIWdHjvCjpdTfpzk+HYVDMNpZfJse4nw4l6nUjUipR7Mi444YoEkfEM6Bg5oWELHxDtiOOBcQgRgsv0mje2xKqlL2OcKo6scE4/CJyUVl9iSR8+2ELO9oOxWuvLLXQ29dpdHIqZFZSVYhugODj5SrhvZfVX6htKlRW5MmxbPg8NQQCTn5j5yt/soc+NcE9uXocgCMFnuuzvd3b+cfB1lbGirNhcY2WrnC++GwfflPS6/utV9auqqvCVm9LnqNeSApBIBB55I8/XzlCrrFCE+lPPGcnWNCTWT4e7nsEVLanX0EMrVtp1cgj7uS5X6jGemJpgkAhmNubidxUc5noQgoLCBJDJK5MkEMkAPH96GhrfQPYwXfU9ZrY/eBZwCB8wentMaxN+7VcEXWaW2k5DY31kZ5Wrnacefp9ZhD0lWZWBDKSrA9QQcETX6BVTpSp55TyU7iPOSnbJLQsM0fUVjmARgsYCdjgvZPV6xLLNNVvWvAY7lXLYztGepxIVasKUeqbwjnGLfY42JpvdHwrSWLdcyh9TXYv3xkVpjKsvuSG5+04HYThdX5xXT6+k5NdiLVahA8X3B9g02unTog21qqL/lRQq/uEzWs36a2IefOS5b0vyY+0RPyZN/ibRv2+HvwN2zOdufTPPEshmVLoNsmIZIASSSSAEkkkgBJJJIAAzOu3/Yl2d9ZpgG3YNtQABBA5258/LM9zxXjFGmTxL3CDyHVmPoB1MzLtb23fV/ZUBq9P/iB5PaffHQe37/b1dMp191TpcLzfkcK0o4wzyPh/+6yS4JJNr1FA44E2fuotY8PAbbhb7ETaMHbyJz6nJP0xMj4elJtT8oLrVn4zWA1mMdBnlmaR2b7d8N0emr06DUHblmY0gF3Y5LY3TytajOrTVOEW3nJ3oYTyzQX0lbOljIhsQEI5UF1B6gHqJbPG/pW4f6aj+F/ecLtX3jCxaTw62+p1cmzKBVZMchz68xMzDT7iclHpa/pbdSKNPhmLnvJ4n+uT6UVyfpG4n+uX+DWP5S39Euf17kN+JtEExcd4HEv9R/t1/wBJdX3jcSHW1D86Ug9EuV6e4b8TYpJkq95fEPWk/sv7yxe83Xea0H9mf6zn9HufRe4b8DVpJmK96Wr86dOfpYP+0sXvR1HnRT9DYP5yD0q6X4/KHvwNKnxcW4vVpajbe21MheQLEsegAEzviHePqrFC1KlBzzZfjY+3xDlPN6vWW3MXusexic5di2PYeg+UsUNHqyf3HhfJCVwl2Pu7UcebWXs+T4SErSpUKVQ46+5xOQFloSMEmlpU40YKEOyKTk5PLKwsEvCwzp1ETg7YdksCRgsuZJiBYwWWBIwSRchFYSMElgWOEkXICsJGCywJGCyDkIrCxwkcJHCSLkBWEjBJYFjBZByEVhI4SOFjhJFyArCxgssCRgkg5CyVhJJcFkkeoD//2Q=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data:image/jpeg;base64,/9j/4AAQSkZJRgABAQAAAQABAAD/2wCEAAkGBg8QDw0PDQ8PDw8PDQ8MDw8ODg8NDg8NFBAVFxQQHhQXGzIeGBklGRUUIC8hJDMrLCwtFR49NTA2NyktLCkBCQoKDgwOFw8PGiwfHh0pNSozLDU1KSwsKjApLDU1KTUsKSwsLywyKi0sKiwpKSwpKSosLCwsKi4sNSk1NTQsKf/AABEIAGAAhgMBIgACEQEDEQH/xAAcAAACAwEBAQEAAAAAAAAAAAABAgADBwUGBAj/xAA6EAACAgECAwYDAwoHAAAAAAABAgADEQQSBSExBgcTQVFhInGBIzKhFBUXU4ORk8HR4UJSVKOxwvD/xAAbAQACAwEBAQAAAAAAAAAAAAAAAQIEBgMFB//EACkRAAIBAwMCBQUBAAAAAAAAAAABAgMEEQUTIRIxIkFRkaEVI0JhcRT/2gAMAwEAAhEDEQA/AM7xJGxCFn1DBnxcQgRgsbbGAgWMBGCxgsYCYjBY2IcQGKBGAjBYQsMDwLiMFjYhxGPAgWNiMFhCwHgULDtj4jAQGIFkj7YYBg5gWMFjBYwERzECxgIwEIWA8C4hCx8Q4gPAu2ECMBGCxjwJiECfZwzRi2+iosEFt1dRfGdoZgN2M+80rSdzKC37XVM9IQckTw7TZzyM8wB09/8Ak0Lu/o23hm+WjtClKfKKdP3PV2V6exNW4DUh7M1c2ZhkYBPwjnjBz0ngOM8Gt0l9mnvA8RMZKklGBAIYH0wZ+i9Bo1pqrpQsVrQIpdi7EAcsk9TOD2l7B6bX2pdc1qOqCv7NlAZASQMEHzJmas9YqQqPebcWW526cfD3MGCwgT3Or7p9YNRZXSUNIXfXdY20N6IQB978J8nDu7XX2Xmm2s0oud17fHXyAPLB+I8x+PpNGtTtWurrXqVdmeex5PEIWdHjvCjpdTfpzk+HYVDMNpZfJse4nw4l6nUjUipR7Mi444YoEkfEM6Bg5oWELHxDtiOOBcQgRgsv0mje2xKqlL2OcKo6scE4/CJyUVl9iSR8+2ELO9oOxWuvLLXQ29dpdHIqZFZSVYhugODj5SrhvZfVX6htKlRW5MmxbPg8NQQCTn5j5yt/soc+NcE9uXocgCMFnuuzvd3b+cfB1lbGirNhcY2WrnC++GwfflPS6/utV9auqqvCVm9LnqNeSApBIBB55I8/XzlCrrFCE+lPPGcnWNCTWT4e7nsEVLanX0EMrVtp1cgj7uS5X6jGemJpgkAhmNubidxUc5noQgoLCBJDJK5MkEMkAPH96GhrfQPYwXfU9ZrY/eBZwCB8wentMaxN+7VcEXWaW2k5DY31kZ5Wrnacefp9ZhD0lWZWBDKSrA9QQcETX6BVTpSp55TyU7iPOSnbJLQsM0fUVjmARgsYCdjgvZPV6xLLNNVvWvAY7lXLYztGepxIVasKUeqbwjnGLfY42JpvdHwrSWLdcyh9TXYv3xkVpjKsvuSG5+04HYThdX5xXT6+k5NdiLVahA8X3B9g02unTog21qqL/lRQq/uEzWs36a2IefOS5b0vyY+0RPyZN/ibRv2+HvwN2zOdufTPPEshmVLoNsmIZIASSSSAEkkkgBJJJIAAzOu3/Yl2d9ZpgG3YNtQABBA5258/LM9zxXjFGmTxL3CDyHVmPoB1MzLtb23fV/ZUBq9P/iB5PaffHQe37/b1dMp191TpcLzfkcK0o4wzyPh/+6yS4JJNr1FA44E2fuotY8PAbbhb7ETaMHbyJz6nJP0xMj4elJtT8oLrVn4zWA1mMdBnlmaR2b7d8N0emr06DUHblmY0gF3Y5LY3TytajOrTVOEW3nJ3oYTyzQX0lbOljIhsQEI5UF1B6gHqJbPG/pW4f6aj+F/ecLtX3jCxaTw62+p1cmzKBVZMchz68xMzDT7iclHpa/pbdSKNPhmLnvJ4n+uT6UVyfpG4n+uX+DWP5S39Euf17kN+JtEExcd4HEv9R/t1/wBJdX3jcSHW1D86Ug9EuV6e4b8TYpJkq95fEPWk/sv7yxe83Xea0H9mf6zn9HufRe4b8DVpJmK96Wr86dOfpYP+0sXvR1HnRT9DYP5yD0q6X4/KHvwNKnxcW4vVpajbe21MheQLEsegAEzviHePqrFC1KlBzzZfjY+3xDlPN6vWW3MXusexic5di2PYeg+UsUNHqyf3HhfJCVwl2Pu7UcebWXs+T4SErSpUKVQ46+5xOQFloSMEmlpU40YKEOyKTk5PLKwsEvCwzp1ETg7YdksCRgsuZJiBYwWWBIwSRchFYSMElgWOEkXICsJGCywJGCyDkIrCxwkcJHCSLkBWEjBJYFjBZByEVhI4SOFjhJFyArCxgssCRgkg5CyVhJJcFkkeoD//2Q=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" name="Picture 27" descr="KYse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5791200"/>
            <a:ext cx="940257" cy="928355"/>
          </a:xfrm>
          <a:prstGeom prst="rect">
            <a:avLst/>
          </a:prstGeom>
        </p:spPr>
      </p:pic>
      <p:pic>
        <p:nvPicPr>
          <p:cNvPr id="29" name="Picture 28" descr="KIDSNOW-Vector.w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0" y="5943600"/>
            <a:ext cx="1219200" cy="6740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2057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 descr="Screen shot 2013-02-06 at 8.57.10 PM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1447800"/>
            <a:ext cx="8521700" cy="2146300"/>
          </a:xfrm>
          <a:prstGeom prst="rect">
            <a:avLst/>
          </a:prstGeom>
        </p:spPr>
      </p:pic>
      <p:pic>
        <p:nvPicPr>
          <p:cNvPr id="16" name="Picture 15" descr="Screen shot 2013-02-06 at 8.57.00 PM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400" y="4495800"/>
            <a:ext cx="65278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29142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 rot="8642201">
            <a:off x="-225940" y="5644494"/>
            <a:ext cx="3208028" cy="1828800"/>
            <a:chOff x="937841" y="2774266"/>
            <a:chExt cx="3208028" cy="1828800"/>
          </a:xfrm>
        </p:grpSpPr>
        <p:sp>
          <p:nvSpPr>
            <p:cNvPr id="11" name="5-Point Star 10"/>
            <p:cNvSpPr/>
            <p:nvPr/>
          </p:nvSpPr>
          <p:spPr>
            <a:xfrm rot="20813925">
              <a:off x="2317069" y="2774266"/>
              <a:ext cx="1828800" cy="1828800"/>
            </a:xfrm>
            <a:prstGeom prst="star5">
              <a:avLst>
                <a:gd name="adj" fmla="val 23565"/>
                <a:gd name="hf" fmla="val 105146"/>
                <a:gd name="vf" fmla="val 110557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5-Point Star 11"/>
            <p:cNvSpPr/>
            <p:nvPr/>
          </p:nvSpPr>
          <p:spPr>
            <a:xfrm rot="409566">
              <a:off x="2312903" y="3993231"/>
              <a:ext cx="547791" cy="485374"/>
            </a:xfrm>
            <a:prstGeom prst="star5">
              <a:avLst>
                <a:gd name="adj" fmla="val 23565"/>
                <a:gd name="hf" fmla="val 105146"/>
                <a:gd name="vf" fmla="val 110557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5-Point Star 12"/>
            <p:cNvSpPr/>
            <p:nvPr/>
          </p:nvSpPr>
          <p:spPr>
            <a:xfrm rot="409566">
              <a:off x="2309441" y="2920531"/>
              <a:ext cx="444695" cy="420970"/>
            </a:xfrm>
            <a:prstGeom prst="star5">
              <a:avLst>
                <a:gd name="adj" fmla="val 23565"/>
                <a:gd name="hf" fmla="val 105146"/>
                <a:gd name="vf" fmla="val 110557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5-Point Star 13"/>
            <p:cNvSpPr/>
            <p:nvPr/>
          </p:nvSpPr>
          <p:spPr>
            <a:xfrm rot="409566">
              <a:off x="1623642" y="3225332"/>
              <a:ext cx="444695" cy="420970"/>
            </a:xfrm>
            <a:prstGeom prst="star5">
              <a:avLst>
                <a:gd name="adj" fmla="val 23565"/>
                <a:gd name="hf" fmla="val 105146"/>
                <a:gd name="vf" fmla="val 110557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5-Point Star 14"/>
            <p:cNvSpPr/>
            <p:nvPr/>
          </p:nvSpPr>
          <p:spPr>
            <a:xfrm rot="409566">
              <a:off x="937841" y="2996732"/>
              <a:ext cx="444695" cy="420970"/>
            </a:xfrm>
            <a:prstGeom prst="star5">
              <a:avLst>
                <a:gd name="adj" fmla="val 23565"/>
                <a:gd name="hf" fmla="val 105146"/>
                <a:gd name="vf" fmla="val 110557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5-Point Star 5"/>
          <p:cNvSpPr/>
          <p:nvPr/>
        </p:nvSpPr>
        <p:spPr>
          <a:xfrm rot="20813925">
            <a:off x="6965269" y="-121331"/>
            <a:ext cx="1828800" cy="1828800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 rot="409566">
            <a:off x="6961103" y="1097634"/>
            <a:ext cx="547791" cy="485374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 rot="409566">
            <a:off x="6957641" y="24934"/>
            <a:ext cx="444695" cy="420970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 rot="409566">
            <a:off x="6271842" y="329735"/>
            <a:ext cx="444695" cy="420970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 rot="409566">
            <a:off x="5586041" y="101135"/>
            <a:ext cx="444695" cy="420970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52400" y="228600"/>
            <a:ext cx="8839200" cy="685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/>
              <a:t>Finally… Remember</a:t>
            </a:r>
            <a:endParaRPr lang="en-US" b="1" i="1" dirty="0" smtClean="0"/>
          </a:p>
        </p:txBody>
      </p:sp>
      <p:sp>
        <p:nvSpPr>
          <p:cNvPr id="21" name="5-Point Star 20"/>
          <p:cNvSpPr/>
          <p:nvPr/>
        </p:nvSpPr>
        <p:spPr>
          <a:xfrm rot="2076774">
            <a:off x="7825164" y="4167565"/>
            <a:ext cx="1828800" cy="1828800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noFill/>
          <a:ln w="25400">
            <a:solidFill>
              <a:schemeClr val="tx2">
                <a:lumMod val="75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 rot="804899">
            <a:off x="8528040" y="3508396"/>
            <a:ext cx="765838" cy="692131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noFill/>
          <a:ln w="25400">
            <a:solidFill>
              <a:schemeClr val="tx2">
                <a:lumMod val="75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 rot="20964658">
            <a:off x="7820102" y="3710767"/>
            <a:ext cx="632179" cy="577754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noFill/>
          <a:ln w="25400">
            <a:solidFill>
              <a:schemeClr val="tx2">
                <a:lumMod val="75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804899">
            <a:off x="8274869" y="2945268"/>
            <a:ext cx="480715" cy="446786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noFill/>
          <a:ln w="25400">
            <a:solidFill>
              <a:schemeClr val="tx2">
                <a:lumMod val="75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 rot="20252817">
            <a:off x="6156574" y="5552509"/>
            <a:ext cx="1421620" cy="1397431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noFill/>
          <a:ln w="25400">
            <a:solidFill>
              <a:schemeClr val="tx2">
                <a:lumMod val="75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7" name="5-Point Star 26"/>
          <p:cNvSpPr/>
          <p:nvPr/>
        </p:nvSpPr>
        <p:spPr>
          <a:xfrm rot="804899">
            <a:off x="8750840" y="2628344"/>
            <a:ext cx="361124" cy="318636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noFill/>
          <a:ln w="25400">
            <a:solidFill>
              <a:schemeClr val="tx2">
                <a:lumMod val="75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2" name="AutoShape 4" descr="data:image/jpeg;base64,/9j/4AAQSkZJRgABAQAAAQABAAD/2wCEAAkGBg8QDw0PDQ8PDw8PDQ8MDw8ODg8NDg8NFBAVFxQQHhQXGzIeGBklGRUUIC8hJDMrLCwtFR49NTA2NyktLCkBCQoKDgwOFw8PGiwfHh0pNSozLDU1KSwsKjApLDU1KTUsKSwsLywyKi0sKiwpKSwpKSosLCwsKi4sNSk1NTQsKf/AABEIAGAAhgMBIgACEQEDEQH/xAAcAAACAwEBAQEAAAAAAAAAAAABAgADBwUGBAj/xAA6EAACAgECAwYDAwoHAAAAAAABAgADEQQSBSExBgcTQVFhInGBIzKhFBUXU4ORk8HR4UJSVKOxwvD/xAAbAQACAwEBAQAAAAAAAAAAAAAAAQIEBgMFB//EACkRAAIBAwMCBQUBAAAAAAAAAAABAgMEEQUTIRIxIkFRkaEVI0JhcRT/2gAMAwEAAhEDEQA/AM7xJGxCFn1DBnxcQgRgsbbGAgWMBGCxgsYCYjBY2IcQGKBGAjBYQsMDwLiMFjYhxGPAgWNiMFhCwHgULDtj4jAQGIFkj7YYBg5gWMFjBYwERzECxgIwEIWA8C4hCx8Q4gPAu2ECMBGCxjwJiECfZwzRi2+iosEFt1dRfGdoZgN2M+80rSdzKC37XVM9IQckTw7TZzyM8wB09/8Ak0Lu/o23hm+WjtClKfKKdP3PV2V6exNW4DUh7M1c2ZhkYBPwjnjBz0ngOM8Gt0l9mnvA8RMZKklGBAIYH0wZ+i9Bo1pqrpQsVrQIpdi7EAcsk9TOD2l7B6bX2pdc1qOqCv7NlAZASQMEHzJmas9YqQqPebcWW526cfD3MGCwgT3Or7p9YNRZXSUNIXfXdY20N6IQB978J8nDu7XX2Xmm2s0oud17fHXyAPLB+I8x+PpNGtTtWurrXqVdmeex5PEIWdHjvCjpdTfpzk+HYVDMNpZfJse4nw4l6nUjUipR7Mi444YoEkfEM6Bg5oWELHxDtiOOBcQgRgsv0mje2xKqlL2OcKo6scE4/CJyUVl9iSR8+2ELO9oOxWuvLLXQ29dpdHIqZFZSVYhugODj5SrhvZfVX6htKlRW5MmxbPg8NQQCTn5j5yt/soc+NcE9uXocgCMFnuuzvd3b+cfB1lbGirNhcY2WrnC++GwfflPS6/utV9auqqvCVm9LnqNeSApBIBB55I8/XzlCrrFCE+lPPGcnWNCTWT4e7nsEVLanX0EMrVtp1cgj7uS5X6jGemJpgkAhmNubidxUc5noQgoLCBJDJK5MkEMkAPH96GhrfQPYwXfU9ZrY/eBZwCB8wentMaxN+7VcEXWaW2k5DY31kZ5Wrnacefp9ZhD0lWZWBDKSrA9QQcETX6BVTpSp55TyU7iPOSnbJLQsM0fUVjmARgsYCdjgvZPV6xLLNNVvWvAY7lXLYztGepxIVasKUeqbwjnGLfY42JpvdHwrSWLdcyh9TXYv3xkVpjKsvuSG5+04HYThdX5xXT6+k5NdiLVahA8X3B9g02unTog21qqL/lRQq/uEzWs36a2IefOS5b0vyY+0RPyZN/ibRv2+HvwN2zOdufTPPEshmVLoNsmIZIASSSSAEkkkgBJJJIAAzOu3/Yl2d9ZpgG3YNtQABBA5258/LM9zxXjFGmTxL3CDyHVmPoB1MzLtb23fV/ZUBq9P/iB5PaffHQe37/b1dMp191TpcLzfkcK0o4wzyPh/+6yS4JJNr1FA44E2fuotY8PAbbhb7ETaMHbyJz6nJP0xMj4elJtT8oLrVn4zWA1mMdBnlmaR2b7d8N0emr06DUHblmY0gF3Y5LY3TytajOrTVOEW3nJ3oYTyzQX0lbOljIhsQEI5UF1B6gHqJbPG/pW4f6aj+F/ecLtX3jCxaTw62+p1cmzKBVZMchz68xMzDT7iclHpa/pbdSKNPhmLnvJ4n+uT6UVyfpG4n+uX+DWP5S39Euf17kN+JtEExcd4HEv9R/t1/wBJdX3jcSHW1D86Ug9EuV6e4b8TYpJkq95fEPWk/sv7yxe83Xea0H9mf6zn9HufRe4b8DVpJmK96Wr86dOfpYP+0sXvR1HnRT9DYP5yD0q6X4/KHvwNKnxcW4vVpajbe21MheQLEsegAEzviHePqrFC1KlBzzZfjY+3xDlPN6vWW3MXusexic5di2PYeg+UsUNHqyf3HhfJCVwl2Pu7UcebWXs+T4SErSpUKVQ46+5xOQFloSMEmlpU40YKEOyKTk5PLKwsEvCwzp1ETg7YdksCRgsuZJiBYwWWBIwSRchFYSMElgWOEkXICsJGCywJGCyDkIrCxwkcJHCSLkBWEjBJYFjBZByEVhI4SOFjhJFyArCxgssCRgkg5CyVhJJcFkkeoD//2Q=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data:image/jpeg;base64,/9j/4AAQSkZJRgABAQAAAQABAAD/2wCEAAkGBg8QDw0PDQ8PDw8PDQ8MDw8ODg8NDg8NFBAVFxQQHhQXGzIeGBklGRUUIC8hJDMrLCwtFR49NTA2NyktLCkBCQoKDgwOFw8PGiwfHh0pNSozLDU1KSwsKjApLDU1KTUsKSwsLywyKi0sKiwpKSwpKSosLCwsKi4sNSk1NTQsKf/AABEIAGAAhgMBIgACEQEDEQH/xAAcAAACAwEBAQEAAAAAAAAAAAABAgADBwUGBAj/xAA6EAACAgECAwYDAwoHAAAAAAABAgADEQQSBSExBgcTQVFhInGBIzKhFBUXU4ORk8HR4UJSVKOxwvD/xAAbAQACAwEBAQAAAAAAAAAAAAAAAQIEBgMFB//EACkRAAIBAwMCBQUBAAAAAAAAAAABAgMEEQUTIRIxIkFRkaEVI0JhcRT/2gAMAwEAAhEDEQA/AM7xJGxCFn1DBnxcQgRgsbbGAgWMBGCxgsYCYjBY2IcQGKBGAjBYQsMDwLiMFjYhxGPAgWNiMFhCwHgULDtj4jAQGIFkj7YYBg5gWMFjBYwERzECxgIwEIWA8C4hCx8Q4gPAu2ECMBGCxjwJiECfZwzRi2+iosEFt1dRfGdoZgN2M+80rSdzKC37XVM9IQckTw7TZzyM8wB09/8Ak0Lu/o23hm+WjtClKfKKdP3PV2V6exNW4DUh7M1c2ZhkYBPwjnjBz0ngOM8Gt0l9mnvA8RMZKklGBAIYH0wZ+i9Bo1pqrpQsVrQIpdi7EAcsk9TOD2l7B6bX2pdc1qOqCv7NlAZASQMEHzJmas9YqQqPebcWW526cfD3MGCwgT3Or7p9YNRZXSUNIXfXdY20N6IQB978J8nDu7XX2Xmm2s0oud17fHXyAPLB+I8x+PpNGtTtWurrXqVdmeex5PEIWdHjvCjpdTfpzk+HYVDMNpZfJse4nw4l6nUjUipR7Mi444YoEkfEM6Bg5oWELHxDtiOOBcQgRgsv0mje2xKqlL2OcKo6scE4/CJyUVl9iSR8+2ELO9oOxWuvLLXQ29dpdHIqZFZSVYhugODj5SrhvZfVX6htKlRW5MmxbPg8NQQCTn5j5yt/soc+NcE9uXocgCMFnuuzvd3b+cfB1lbGirNhcY2WrnC++GwfflPS6/utV9auqqvCVm9LnqNeSApBIBB55I8/XzlCrrFCE+lPPGcnWNCTWT4e7nsEVLanX0EMrVtp1cgj7uS5X6jGemJpgkAhmNubidxUc5noQgoLCBJDJK5MkEMkAPH96GhrfQPYwXfU9ZrY/eBZwCB8wentMaxN+7VcEXWaW2k5DY31kZ5Wrnacefp9ZhD0lWZWBDKSrA9QQcETX6BVTpSp55TyU7iPOSnbJLQsM0fUVjmARgsYCdjgvZPV6xLLNNVvWvAY7lXLYztGepxIVasKUeqbwjnGLfY42JpvdHwrSWLdcyh9TXYv3xkVpjKsvuSG5+04HYThdX5xXT6+k5NdiLVahA8X3B9g02unTog21qqL/lRQq/uEzWs36a2IefOS5b0vyY+0RPyZN/ibRv2+HvwN2zOdufTPPEshmVLoNsmIZIASSSSAEkkkgBJJJIAAzOu3/Yl2d9ZpgG3YNtQABBA5258/LM9zxXjFGmTxL3CDyHVmPoB1MzLtb23fV/ZUBq9P/iB5PaffHQe37/b1dMp191TpcLzfkcK0o4wzyPh/+6yS4JJNr1FA44E2fuotY8PAbbhb7ETaMHbyJz6nJP0xMj4elJtT8oLrVn4zWA1mMdBnlmaR2b7d8N0emr06DUHblmY0gF3Y5LY3TytajOrTVOEW3nJ3oYTyzQX0lbOljIhsQEI5UF1B6gHqJbPG/pW4f6aj+F/ecLtX3jCxaTw62+p1cmzKBVZMchz68xMzDT7iclHpa/pbdSKNPhmLnvJ4n+uT6UVyfpG4n+uX+DWP5S39Euf17kN+JtEExcd4HEv9R/t1/wBJdX3jcSHW1D86Ug9EuV6e4b8TYpJkq95fEPWk/sv7yxe83Xea0H9mf6zn9HufRe4b8DVpJmK96Wr86dOfpYP+0sXvR1HnRT9DYP5yD0q6X4/KHvwNKnxcW4vVpajbe21MheQLEsegAEzviHePqrFC1KlBzzZfjY+3xDlPN6vWW3MXusexic5di2PYeg+UsUNHqyf3HhfJCVwl2Pu7UcebWXs+T4SErSpUKVQ46+5xOQFloSMEmlpU40YKEOyKTk5PLKwsEvCwzp1ETg7YdksCRgsuZJiBYwWWBIwSRchFYSMElgWOEkXICsJGCywJGCyDkIrCxwkcJHCSLkBWEjBJYFjBZByEVhI4SOFjhJFyArCxgssCRgkg5CyVhJJcFkkeoD//2Q=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" name="Picture 27" descr="KYse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5791200"/>
            <a:ext cx="940257" cy="928355"/>
          </a:xfrm>
          <a:prstGeom prst="rect">
            <a:avLst/>
          </a:prstGeom>
        </p:spPr>
      </p:pic>
      <p:pic>
        <p:nvPicPr>
          <p:cNvPr id="29" name="Picture 28" descr="KIDSNOW-Vector.w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0" y="5943600"/>
            <a:ext cx="1219200" cy="6740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524000"/>
            <a:ext cx="830054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On-Going Professional Development requires time, knowledge, and planning to </a:t>
            </a:r>
          </a:p>
          <a:p>
            <a:pPr marL="342900" indent="-342900"/>
            <a:r>
              <a:rPr lang="en-US" dirty="0" smtClean="0">
                <a:solidFill>
                  <a:srgbClr val="FFFFFF"/>
                </a:solidFill>
              </a:rPr>
              <a:t>	meet your communities needs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 smtClean="0">
              <a:solidFill>
                <a:srgbClr val="FFFFFF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Plan trainings strategically to promote CDA credential</a:t>
            </a:r>
          </a:p>
          <a:p>
            <a:pPr marL="342900" indent="-342900"/>
            <a:endParaRPr lang="en-US" dirty="0">
              <a:solidFill>
                <a:srgbClr val="FFFFFF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Working together we can do more with less!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>
              <a:solidFill>
                <a:srgbClr val="FFFFFF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Each community is different and will require </a:t>
            </a:r>
            <a:r>
              <a:rPr lang="en-US" b="1" dirty="0" smtClean="0">
                <a:solidFill>
                  <a:srgbClr val="FFFFFF"/>
                </a:solidFill>
              </a:rPr>
              <a:t>INDIVIDUALIZATION </a:t>
            </a:r>
            <a:r>
              <a:rPr lang="en-US" dirty="0" smtClean="0">
                <a:solidFill>
                  <a:srgbClr val="FFFFFF"/>
                </a:solidFill>
              </a:rPr>
              <a:t>and time to build</a:t>
            </a:r>
          </a:p>
          <a:p>
            <a:pPr marL="342900" indent="-342900"/>
            <a:r>
              <a:rPr lang="en-US" dirty="0" smtClean="0">
                <a:solidFill>
                  <a:srgbClr val="FFFFFF"/>
                </a:solidFill>
              </a:rPr>
              <a:t>	an on-going system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 smtClean="0">
              <a:solidFill>
                <a:srgbClr val="FFFFFF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Professional development is one part of an over all outcome strategy to increase </a:t>
            </a:r>
          </a:p>
          <a:p>
            <a:pPr marL="342900" indent="-342900"/>
            <a:r>
              <a:rPr lang="en-US" dirty="0" smtClean="0">
                <a:solidFill>
                  <a:srgbClr val="FFFFFF"/>
                </a:solidFill>
              </a:rPr>
              <a:t>	School Readiness in Kentucky.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5"/>
          <p:cNvGrpSpPr/>
          <p:nvPr/>
        </p:nvGrpSpPr>
        <p:grpSpPr>
          <a:xfrm rot="8642201">
            <a:off x="-225940" y="5644494"/>
            <a:ext cx="3208028" cy="1828800"/>
            <a:chOff x="937841" y="2774266"/>
            <a:chExt cx="3208028" cy="1828800"/>
          </a:xfrm>
        </p:grpSpPr>
        <p:sp>
          <p:nvSpPr>
            <p:cNvPr id="21" name="5-Point Star 20"/>
            <p:cNvSpPr/>
            <p:nvPr/>
          </p:nvSpPr>
          <p:spPr>
            <a:xfrm rot="20813925">
              <a:off x="2317069" y="2774266"/>
              <a:ext cx="1828800" cy="1828800"/>
            </a:xfrm>
            <a:prstGeom prst="star5">
              <a:avLst>
                <a:gd name="adj" fmla="val 23565"/>
                <a:gd name="hf" fmla="val 105146"/>
                <a:gd name="vf" fmla="val 110557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5-Point Star 21"/>
            <p:cNvSpPr/>
            <p:nvPr/>
          </p:nvSpPr>
          <p:spPr>
            <a:xfrm rot="409566">
              <a:off x="2312903" y="3993231"/>
              <a:ext cx="547791" cy="485374"/>
            </a:xfrm>
            <a:prstGeom prst="star5">
              <a:avLst>
                <a:gd name="adj" fmla="val 23565"/>
                <a:gd name="hf" fmla="val 105146"/>
                <a:gd name="vf" fmla="val 110557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5-Point Star 22"/>
            <p:cNvSpPr/>
            <p:nvPr/>
          </p:nvSpPr>
          <p:spPr>
            <a:xfrm rot="409566">
              <a:off x="2309441" y="2920531"/>
              <a:ext cx="444695" cy="420970"/>
            </a:xfrm>
            <a:prstGeom prst="star5">
              <a:avLst>
                <a:gd name="adj" fmla="val 23565"/>
                <a:gd name="hf" fmla="val 105146"/>
                <a:gd name="vf" fmla="val 110557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5-Point Star 23"/>
            <p:cNvSpPr/>
            <p:nvPr/>
          </p:nvSpPr>
          <p:spPr>
            <a:xfrm rot="409566">
              <a:off x="1623642" y="3225332"/>
              <a:ext cx="444695" cy="420970"/>
            </a:xfrm>
            <a:prstGeom prst="star5">
              <a:avLst>
                <a:gd name="adj" fmla="val 23565"/>
                <a:gd name="hf" fmla="val 105146"/>
                <a:gd name="vf" fmla="val 110557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5-Point Star 24"/>
            <p:cNvSpPr/>
            <p:nvPr/>
          </p:nvSpPr>
          <p:spPr>
            <a:xfrm rot="409566">
              <a:off x="937841" y="2996732"/>
              <a:ext cx="444695" cy="420970"/>
            </a:xfrm>
            <a:prstGeom prst="star5">
              <a:avLst>
                <a:gd name="adj" fmla="val 23565"/>
                <a:gd name="hf" fmla="val 105146"/>
                <a:gd name="vf" fmla="val 110557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5-Point Star 13"/>
          <p:cNvSpPr/>
          <p:nvPr/>
        </p:nvSpPr>
        <p:spPr>
          <a:xfrm rot="2076774">
            <a:off x="7825164" y="4167565"/>
            <a:ext cx="1828800" cy="1828800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noFill/>
          <a:ln w="25400">
            <a:solidFill>
              <a:schemeClr val="tx2">
                <a:lumMod val="75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 rot="804899">
            <a:off x="8528040" y="3508396"/>
            <a:ext cx="765838" cy="692131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noFill/>
          <a:ln w="25400">
            <a:solidFill>
              <a:schemeClr val="tx2">
                <a:lumMod val="75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 rot="20964658">
            <a:off x="7820102" y="3710767"/>
            <a:ext cx="632179" cy="577754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noFill/>
          <a:ln w="25400">
            <a:solidFill>
              <a:schemeClr val="tx2">
                <a:lumMod val="75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 rot="804899">
            <a:off x="8274869" y="2945268"/>
            <a:ext cx="480715" cy="446786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noFill/>
          <a:ln w="25400">
            <a:solidFill>
              <a:schemeClr val="tx2">
                <a:lumMod val="75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 rot="804899">
            <a:off x="8750840" y="2628344"/>
            <a:ext cx="361124" cy="318636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noFill/>
          <a:ln w="25400">
            <a:solidFill>
              <a:schemeClr val="tx2">
                <a:lumMod val="75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GOvDi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64" y="31898"/>
            <a:ext cx="2293595" cy="3211032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</p:pic>
      <p:pic>
        <p:nvPicPr>
          <p:cNvPr id="7" name="Picture 3" descr="C:\Users\robertm.haynes\Desktop\beshearwithkids.jpg"/>
          <p:cNvPicPr>
            <a:picLocks noChangeAspect="1" noChangeArrowheads="1"/>
          </p:cNvPicPr>
          <p:nvPr/>
        </p:nvPicPr>
        <p:blipFill>
          <a:blip r:embed="rId4" cstate="print"/>
          <a:srcRect l="5923" r="15679"/>
          <a:stretch>
            <a:fillRect/>
          </a:stretch>
        </p:blipFill>
        <p:spPr bwMode="auto">
          <a:xfrm>
            <a:off x="4629150" y="4036142"/>
            <a:ext cx="4476750" cy="2763070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0" y="3276600"/>
            <a:ext cx="9124950" cy="762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You Make the Difference!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48200" y="1143000"/>
            <a:ext cx="35938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Governor’s Office of Early Childhood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125 Holmes St.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Frankfort, KY 40601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502-782-0200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 descr="KYsea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6774" y="5779324"/>
            <a:ext cx="940257" cy="928355"/>
          </a:xfrm>
          <a:prstGeom prst="rect">
            <a:avLst/>
          </a:prstGeom>
        </p:spPr>
      </p:pic>
      <p:pic>
        <p:nvPicPr>
          <p:cNvPr id="13" name="Picture 12" descr="KIDSNOW-Vector.wm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20000" y="5943600"/>
            <a:ext cx="1219200" cy="67405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143000" y="4876800"/>
            <a:ext cx="1567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Thank You!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closeup baby smil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286000" cy="3429000"/>
          </a:xfrm>
          <a:prstGeom prst="rect">
            <a:avLst/>
          </a:prstGeom>
          <a:ln w="63500">
            <a:solidFill>
              <a:schemeClr val="bg1"/>
            </a:solidFill>
          </a:ln>
        </p:spPr>
      </p:pic>
      <p:grpSp>
        <p:nvGrpSpPr>
          <p:cNvPr id="16" name="Group 15"/>
          <p:cNvGrpSpPr/>
          <p:nvPr/>
        </p:nvGrpSpPr>
        <p:grpSpPr>
          <a:xfrm rot="8642201">
            <a:off x="-225940" y="5644494"/>
            <a:ext cx="3208028" cy="1828800"/>
            <a:chOff x="937841" y="2774266"/>
            <a:chExt cx="3208028" cy="1828800"/>
          </a:xfrm>
        </p:grpSpPr>
        <p:sp>
          <p:nvSpPr>
            <p:cNvPr id="11" name="5-Point Star 10"/>
            <p:cNvSpPr/>
            <p:nvPr/>
          </p:nvSpPr>
          <p:spPr>
            <a:xfrm rot="20813925">
              <a:off x="2317069" y="2774266"/>
              <a:ext cx="1828800" cy="1828800"/>
            </a:xfrm>
            <a:prstGeom prst="star5">
              <a:avLst>
                <a:gd name="adj" fmla="val 23565"/>
                <a:gd name="hf" fmla="val 105146"/>
                <a:gd name="vf" fmla="val 110557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5-Point Star 11"/>
            <p:cNvSpPr/>
            <p:nvPr/>
          </p:nvSpPr>
          <p:spPr>
            <a:xfrm rot="409566">
              <a:off x="2312903" y="3993231"/>
              <a:ext cx="547791" cy="485374"/>
            </a:xfrm>
            <a:prstGeom prst="star5">
              <a:avLst>
                <a:gd name="adj" fmla="val 23565"/>
                <a:gd name="hf" fmla="val 105146"/>
                <a:gd name="vf" fmla="val 110557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5-Point Star 12"/>
            <p:cNvSpPr/>
            <p:nvPr/>
          </p:nvSpPr>
          <p:spPr>
            <a:xfrm rot="409566">
              <a:off x="2309441" y="2920531"/>
              <a:ext cx="444695" cy="420970"/>
            </a:xfrm>
            <a:prstGeom prst="star5">
              <a:avLst>
                <a:gd name="adj" fmla="val 23565"/>
                <a:gd name="hf" fmla="val 105146"/>
                <a:gd name="vf" fmla="val 110557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5-Point Star 13"/>
            <p:cNvSpPr/>
            <p:nvPr/>
          </p:nvSpPr>
          <p:spPr>
            <a:xfrm rot="409566">
              <a:off x="1623642" y="3225332"/>
              <a:ext cx="444695" cy="420970"/>
            </a:xfrm>
            <a:prstGeom prst="star5">
              <a:avLst>
                <a:gd name="adj" fmla="val 23565"/>
                <a:gd name="hf" fmla="val 105146"/>
                <a:gd name="vf" fmla="val 110557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5-Point Star 14"/>
            <p:cNvSpPr/>
            <p:nvPr/>
          </p:nvSpPr>
          <p:spPr>
            <a:xfrm rot="409566">
              <a:off x="937841" y="2996732"/>
              <a:ext cx="444695" cy="420970"/>
            </a:xfrm>
            <a:prstGeom prst="star5">
              <a:avLst>
                <a:gd name="adj" fmla="val 23565"/>
                <a:gd name="hf" fmla="val 105146"/>
                <a:gd name="vf" fmla="val 110557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5-Point Star 5"/>
          <p:cNvSpPr/>
          <p:nvPr/>
        </p:nvSpPr>
        <p:spPr>
          <a:xfrm rot="20813925">
            <a:off x="6965269" y="-121331"/>
            <a:ext cx="1828800" cy="1828800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 rot="409566">
            <a:off x="6961103" y="1097634"/>
            <a:ext cx="547791" cy="485374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 rot="409566">
            <a:off x="6957641" y="24934"/>
            <a:ext cx="444695" cy="420970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 rot="409566">
            <a:off x="6271842" y="329735"/>
            <a:ext cx="444695" cy="420970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 rot="409566">
            <a:off x="5586041" y="101135"/>
            <a:ext cx="444695" cy="420970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KIDSNOW-Vector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0" y="5943600"/>
            <a:ext cx="1219200" cy="674058"/>
          </a:xfrm>
          <a:prstGeom prst="rect">
            <a:avLst/>
          </a:prstGeom>
        </p:spPr>
      </p:pic>
      <p:sp>
        <p:nvSpPr>
          <p:cNvPr id="21" name="5-Point Star 20"/>
          <p:cNvSpPr/>
          <p:nvPr/>
        </p:nvSpPr>
        <p:spPr>
          <a:xfrm rot="2076774">
            <a:off x="7825164" y="4167565"/>
            <a:ext cx="1828800" cy="1828800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noFill/>
          <a:ln w="25400">
            <a:solidFill>
              <a:schemeClr val="tx2">
                <a:lumMod val="75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 rot="804899">
            <a:off x="8528040" y="3508396"/>
            <a:ext cx="765838" cy="692131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noFill/>
          <a:ln w="25400">
            <a:solidFill>
              <a:schemeClr val="tx2">
                <a:lumMod val="75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 rot="20964658">
            <a:off x="7820102" y="3710767"/>
            <a:ext cx="632179" cy="577754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noFill/>
          <a:ln w="25400">
            <a:solidFill>
              <a:schemeClr val="tx2">
                <a:lumMod val="75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804899">
            <a:off x="8274869" y="2945268"/>
            <a:ext cx="480715" cy="446786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noFill/>
          <a:ln w="25400">
            <a:solidFill>
              <a:schemeClr val="tx2">
                <a:lumMod val="75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 rot="20252817">
            <a:off x="6156574" y="5552509"/>
            <a:ext cx="1421620" cy="1397431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noFill/>
          <a:ln w="25400">
            <a:solidFill>
              <a:schemeClr val="tx2">
                <a:lumMod val="75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7" name="5-Point Star 26"/>
          <p:cNvSpPr/>
          <p:nvPr/>
        </p:nvSpPr>
        <p:spPr>
          <a:xfrm rot="804899">
            <a:off x="8750840" y="2628344"/>
            <a:ext cx="361124" cy="318636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noFill/>
          <a:ln w="25400">
            <a:solidFill>
              <a:schemeClr val="tx2">
                <a:lumMod val="75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2" name="AutoShape 4" descr="data:image/jpeg;base64,/9j/4AAQSkZJRgABAQAAAQABAAD/2wCEAAkGBg8QDw0PDQ8PDw8PDQ8MDw8ODg8NDg8NFBAVFxQQHhQXGzIeGBklGRUUIC8hJDMrLCwtFR49NTA2NyktLCkBCQoKDgwOFw8PGiwfHh0pNSozLDU1KSwsKjApLDU1KTUsKSwsLywyKi0sKiwpKSwpKSosLCwsKi4sNSk1NTQsKf/AABEIAGAAhgMBIgACEQEDEQH/xAAcAAACAwEBAQEAAAAAAAAAAAABAgADBwUGBAj/xAA6EAACAgECAwYDAwoHAAAAAAABAgADEQQSBSExBgcTQVFhInGBIzKhFBUXU4ORk8HR4UJSVKOxwvD/xAAbAQACAwEBAQAAAAAAAAAAAAAAAQIEBgMFB//EACkRAAIBAwMCBQUBAAAAAAAAAAABAgMEEQUTIRIxIkFRkaEVI0JhcRT/2gAMAwEAAhEDEQA/AM7xJGxCFn1DBnxcQgRgsbbGAgWMBGCxgsYCYjBY2IcQGKBGAjBYQsMDwLiMFjYhxGPAgWNiMFhCwHgULDtj4jAQGIFkj7YYBg5gWMFjBYwERzECxgIwEIWA8C4hCx8Q4gPAu2ECMBGCxjwJiECfZwzRi2+iosEFt1dRfGdoZgN2M+80rSdzKC37XVM9IQckTw7TZzyM8wB09/8Ak0Lu/o23hm+WjtClKfKKdP3PV2V6exNW4DUh7M1c2ZhkYBPwjnjBz0ngOM8Gt0l9mnvA8RMZKklGBAIYH0wZ+i9Bo1pqrpQsVrQIpdi7EAcsk9TOD2l7B6bX2pdc1qOqCv7NlAZASQMEHzJmas9YqQqPebcWW526cfD3MGCwgT3Or7p9YNRZXSUNIXfXdY20N6IQB978J8nDu7XX2Xmm2s0oud17fHXyAPLB+I8x+PpNGtTtWurrXqVdmeex5PEIWdHjvCjpdTfpzk+HYVDMNpZfJse4nw4l6nUjUipR7Mi444YoEkfEM6Bg5oWELHxDtiOOBcQgRgsv0mje2xKqlL2OcKo6scE4/CJyUVl9iSR8+2ELO9oOxWuvLLXQ29dpdHIqZFZSVYhugODj5SrhvZfVX6htKlRW5MmxbPg8NQQCTn5j5yt/soc+NcE9uXocgCMFnuuzvd3b+cfB1lbGirNhcY2WrnC++GwfflPS6/utV9auqqvCVm9LnqNeSApBIBB55I8/XzlCrrFCE+lPPGcnWNCTWT4e7nsEVLanX0EMrVtp1cgj7uS5X6jGemJpgkAhmNubidxUc5noQgoLCBJDJK5MkEMkAPH96GhrfQPYwXfU9ZrY/eBZwCB8wentMaxN+7VcEXWaW2k5DY31kZ5Wrnacefp9ZhD0lWZWBDKSrA9QQcETX6BVTpSp55TyU7iPOSnbJLQsM0fUVjmARgsYCdjgvZPV6xLLNNVvWvAY7lXLYztGepxIVasKUeqbwjnGLfY42JpvdHwrSWLdcyh9TXYv3xkVpjKsvuSG5+04HYThdX5xXT6+k5NdiLVahA8X3B9g02unTog21qqL/lRQq/uEzWs36a2IefOS5b0vyY+0RPyZN/ibRv2+HvwN2zOdufTPPEshmVLoNsmIZIASSSSAEkkkgBJJJIAAzOu3/Yl2d9ZpgG3YNtQABBA5258/LM9zxXjFGmTxL3CDyHVmPoB1MzLtb23fV/ZUBq9P/iB5PaffHQe37/b1dMp191TpcLzfkcK0o4wzyPh/+6yS4JJNr1FA44E2fuotY8PAbbhb7ETaMHbyJz6nJP0xMj4elJtT8oLrVn4zWA1mMdBnlmaR2b7d8N0emr06DUHblmY0gF3Y5LY3TytajOrTVOEW3nJ3oYTyzQX0lbOljIhsQEI5UF1B6gHqJbPG/pW4f6aj+F/ecLtX3jCxaTw62+p1cmzKBVZMchz68xMzDT7iclHpa/pbdSKNPhmLnvJ4n+uT6UVyfpG4n+uX+DWP5S39Euf17kN+JtEExcd4HEv9R/t1/wBJdX3jcSHW1D86Ug9EuV6e4b8TYpJkq95fEPWk/sv7yxe83Xea0H9mf6zn9HufRe4b8DVpJmK96Wr86dOfpYP+0sXvR1HnRT9DYP5yD0q6X4/KHvwNKnxcW4vVpajbe21MheQLEsegAEzviHePqrFC1KlBzzZfjY+3xDlPN6vWW3MXusexic5di2PYeg+UsUNHqyf3HhfJCVwl2Pu7UcebWXs+T4SErSpUKVQ46+5xOQFloSMEmlpU40YKEOyKTk5PLKwsEvCwzp1ETg7YdksCRgsuZJiBYwWWBIwSRchFYSMElgWOEkXICsJGCywJGCyDkIrCxwkcJHCSLkBWEjBJYFjBZByEVhI4SOFjhJFyArCxgssCRgkg5CyVhJJcFkkeoD//2Q=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data:image/jpeg;base64,/9j/4AAQSkZJRgABAQAAAQABAAD/2wCEAAkGBg8QDw0PDQ8PDw8PDQ8MDw8ODg8NDg8NFBAVFxQQHhQXGzIeGBklGRUUIC8hJDMrLCwtFR49NTA2NyktLCkBCQoKDgwOFw8PGiwfHh0pNSozLDU1KSwsKjApLDU1KTUsKSwsLywyKi0sKiwpKSwpKSosLCwsKi4sNSk1NTQsKf/AABEIAGAAhgMBIgACEQEDEQH/xAAcAAACAwEBAQEAAAAAAAAAAAABAgADBwUGBAj/xAA6EAACAgECAwYDAwoHAAAAAAABAgADEQQSBSExBgcTQVFhInGBIzKhFBUXU4ORk8HR4UJSVKOxwvD/xAAbAQACAwEBAQAAAAAAAAAAAAAAAQIEBgMFB//EACkRAAIBAwMCBQUBAAAAAAAAAAABAgMEEQUTIRIxIkFRkaEVI0JhcRT/2gAMAwEAAhEDEQA/AM7xJGxCFn1DBnxcQgRgsbbGAgWMBGCxgsYCYjBY2IcQGKBGAjBYQsMDwLiMFjYhxGPAgWNiMFhCwHgULDtj4jAQGIFkj7YYBg5gWMFjBYwERzECxgIwEIWA8C4hCx8Q4gPAu2ECMBGCxjwJiECfZwzRi2+iosEFt1dRfGdoZgN2M+80rSdzKC37XVM9IQckTw7TZzyM8wB09/8Ak0Lu/o23hm+WjtClKfKKdP3PV2V6exNW4DUh7M1c2ZhkYBPwjnjBz0ngOM8Gt0l9mnvA8RMZKklGBAIYH0wZ+i9Bo1pqrpQsVrQIpdi7EAcsk9TOD2l7B6bX2pdc1qOqCv7NlAZASQMEHzJmas9YqQqPebcWW526cfD3MGCwgT3Or7p9YNRZXSUNIXfXdY20N6IQB978J8nDu7XX2Xmm2s0oud17fHXyAPLB+I8x+PpNGtTtWurrXqVdmeex5PEIWdHjvCjpdTfpzk+HYVDMNpZfJse4nw4l6nUjUipR7Mi444YoEkfEM6Bg5oWELHxDtiOOBcQgRgsv0mje2xKqlL2OcKo6scE4/CJyUVl9iSR8+2ELO9oOxWuvLLXQ29dpdHIqZFZSVYhugODj5SrhvZfVX6htKlRW5MmxbPg8NQQCTn5j5yt/soc+NcE9uXocgCMFnuuzvd3b+cfB1lbGirNhcY2WrnC++GwfflPS6/utV9auqqvCVm9LnqNeSApBIBB55I8/XzlCrrFCE+lPPGcnWNCTWT4e7nsEVLanX0EMrVtp1cgj7uS5X6jGemJpgkAhmNubidxUc5noQgoLCBJDJK5MkEMkAPH96GhrfQPYwXfU9ZrY/eBZwCB8wentMaxN+7VcEXWaW2k5DY31kZ5Wrnacefp9ZhD0lWZWBDKSrA9QQcETX6BVTpSp55TyU7iPOSnbJLQsM0fUVjmARgsYCdjgvZPV6xLLNNVvWvAY7lXLYztGepxIVasKUeqbwjnGLfY42JpvdHwrSWLdcyh9TXYv3xkVpjKsvuSG5+04HYThdX5xXT6+k5NdiLVahA8X3B9g02unTog21qqL/lRQq/uEzWs36a2IefOS5b0vyY+0RPyZN/ibRv2+HvwN2zOdufTPPEshmVLoNsmIZIASSSSAEkkkgBJJJIAAzOu3/Yl2d9ZpgG3YNtQABBA5258/LM9zxXjFGmTxL3CDyHVmPoB1MzLtb23fV/ZUBq9P/iB5PaffHQe37/b1dMp191TpcLzfkcK0o4wzyPh/+6yS4JJNr1FA44E2fuotY8PAbbhb7ETaMHbyJz6nJP0xMj4elJtT8oLrVn4zWA1mMdBnlmaR2b7d8N0emr06DUHblmY0gF3Y5LY3TytajOrTVOEW3nJ3oYTyzQX0lbOljIhsQEI5UF1B6gHqJbPG/pW4f6aj+F/ecLtX3jCxaTw62+p1cmzKBVZMchz68xMzDT7iclHpa/pbdSKNPhmLnvJ4n+uT6UVyfpG4n+uX+DWP5S39Euf17kN+JtEExcd4HEv9R/t1/wBJdX3jcSHW1D86Ug9EuV6e4b8TYpJkq95fEPWk/sv7yxe83Xea0H9mf6zn9HufRe4b8DVpJmK96Wr86dOfpYP+0sXvR1HnRT9DYP5yD0q6X4/KHvwNKnxcW4vVpajbe21MheQLEsegAEzviHePqrFC1KlBzzZfjY+3xDlPN6vWW3MXusexic5di2PYeg+UsUNHqyf3HhfJCVwl2Pu7UcebWXs+T4SErSpUKVQ46+5xOQFloSMEmlpU40YKEOyKTk5PLKwsEvCwzp1ETg7YdksCRgsuZJiBYwWWBIwSRchFYSMElgWOEkXICsJGCywJGCyDkIrCxwkcJHCSLkBWEjBJYFjBZByEVhI4SOFjhJFyArCxgssCRgkg5CyVhJJcFkkeoD//2Q=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" name="Picture 27" descr="KYsea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5791200"/>
            <a:ext cx="940257" cy="928355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0" y="2971800"/>
            <a:ext cx="9144000" cy="1295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i="1" dirty="0" smtClean="0">
              <a:solidFill>
                <a:schemeClr val="bg1"/>
              </a:solidFill>
            </a:endParaRPr>
          </a:p>
          <a:p>
            <a:pPr algn="ctr"/>
            <a:r>
              <a:rPr lang="en-US" sz="2400" b="1" i="1" dirty="0" smtClean="0">
                <a:solidFill>
                  <a:schemeClr val="bg1"/>
                </a:solidFill>
              </a:rPr>
              <a:t>Albert Fox, Director of Professional Development</a:t>
            </a:r>
          </a:p>
          <a:p>
            <a:pPr algn="ctr"/>
            <a:r>
              <a:rPr lang="en-US" sz="2400" b="1" i="1" dirty="0" smtClean="0">
                <a:solidFill>
                  <a:schemeClr val="bg1"/>
                </a:solidFill>
              </a:rPr>
              <a:t>Amy Hood-Hooten, WKU Early Childhood Training Specialist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Kentucky Governor’s Office of Early Childhood</a:t>
            </a:r>
          </a:p>
          <a:p>
            <a:pPr algn="ctr"/>
            <a:endParaRPr lang="en-US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 rot="8642201">
            <a:off x="-225940" y="5644494"/>
            <a:ext cx="3208028" cy="1828800"/>
            <a:chOff x="937841" y="2774266"/>
            <a:chExt cx="3208028" cy="1828800"/>
          </a:xfrm>
        </p:grpSpPr>
        <p:sp>
          <p:nvSpPr>
            <p:cNvPr id="11" name="5-Point Star 10"/>
            <p:cNvSpPr/>
            <p:nvPr/>
          </p:nvSpPr>
          <p:spPr>
            <a:xfrm rot="20813925">
              <a:off x="2317069" y="2774266"/>
              <a:ext cx="1828800" cy="1828800"/>
            </a:xfrm>
            <a:prstGeom prst="star5">
              <a:avLst>
                <a:gd name="adj" fmla="val 23565"/>
                <a:gd name="hf" fmla="val 105146"/>
                <a:gd name="vf" fmla="val 110557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5-Point Star 11"/>
            <p:cNvSpPr/>
            <p:nvPr/>
          </p:nvSpPr>
          <p:spPr>
            <a:xfrm rot="409566">
              <a:off x="2312903" y="3993231"/>
              <a:ext cx="547791" cy="485374"/>
            </a:xfrm>
            <a:prstGeom prst="star5">
              <a:avLst>
                <a:gd name="adj" fmla="val 23565"/>
                <a:gd name="hf" fmla="val 105146"/>
                <a:gd name="vf" fmla="val 110557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5-Point Star 12"/>
            <p:cNvSpPr/>
            <p:nvPr/>
          </p:nvSpPr>
          <p:spPr>
            <a:xfrm rot="409566">
              <a:off x="2309441" y="2920531"/>
              <a:ext cx="444695" cy="420970"/>
            </a:xfrm>
            <a:prstGeom prst="star5">
              <a:avLst>
                <a:gd name="adj" fmla="val 23565"/>
                <a:gd name="hf" fmla="val 105146"/>
                <a:gd name="vf" fmla="val 110557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5-Point Star 13"/>
            <p:cNvSpPr/>
            <p:nvPr/>
          </p:nvSpPr>
          <p:spPr>
            <a:xfrm rot="409566">
              <a:off x="1623642" y="3225332"/>
              <a:ext cx="444695" cy="420970"/>
            </a:xfrm>
            <a:prstGeom prst="star5">
              <a:avLst>
                <a:gd name="adj" fmla="val 23565"/>
                <a:gd name="hf" fmla="val 105146"/>
                <a:gd name="vf" fmla="val 110557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5-Point Star 14"/>
            <p:cNvSpPr/>
            <p:nvPr/>
          </p:nvSpPr>
          <p:spPr>
            <a:xfrm rot="409566">
              <a:off x="937841" y="2996732"/>
              <a:ext cx="444695" cy="420970"/>
            </a:xfrm>
            <a:prstGeom prst="star5">
              <a:avLst>
                <a:gd name="adj" fmla="val 23565"/>
                <a:gd name="hf" fmla="val 105146"/>
                <a:gd name="vf" fmla="val 110557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5-Point Star 5"/>
          <p:cNvSpPr/>
          <p:nvPr/>
        </p:nvSpPr>
        <p:spPr>
          <a:xfrm rot="20813925">
            <a:off x="6965269" y="-121331"/>
            <a:ext cx="1828800" cy="1828800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 rot="409566">
            <a:off x="6961103" y="1097634"/>
            <a:ext cx="547791" cy="485374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 rot="409566">
            <a:off x="6957641" y="24934"/>
            <a:ext cx="444695" cy="420970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 rot="409566">
            <a:off x="6271842" y="329735"/>
            <a:ext cx="444695" cy="420970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 rot="409566">
            <a:off x="5586041" y="101135"/>
            <a:ext cx="444695" cy="420970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KIDSNOW-Vector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0" y="5943600"/>
            <a:ext cx="1219200" cy="674058"/>
          </a:xfrm>
          <a:prstGeom prst="rect">
            <a:avLst/>
          </a:prstGeom>
        </p:spPr>
      </p:pic>
      <p:sp>
        <p:nvSpPr>
          <p:cNvPr id="21" name="5-Point Star 20"/>
          <p:cNvSpPr/>
          <p:nvPr/>
        </p:nvSpPr>
        <p:spPr>
          <a:xfrm rot="2076774">
            <a:off x="7825164" y="4167565"/>
            <a:ext cx="1828800" cy="1828800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noFill/>
          <a:ln w="25400">
            <a:solidFill>
              <a:schemeClr val="tx2">
                <a:lumMod val="75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 rot="804899">
            <a:off x="8528040" y="3508396"/>
            <a:ext cx="765838" cy="692131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noFill/>
          <a:ln w="25400">
            <a:solidFill>
              <a:schemeClr val="tx2">
                <a:lumMod val="75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 rot="20964658">
            <a:off x="7820102" y="3710767"/>
            <a:ext cx="632179" cy="577754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noFill/>
          <a:ln w="25400">
            <a:solidFill>
              <a:schemeClr val="tx2">
                <a:lumMod val="75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804899">
            <a:off x="8274869" y="2945268"/>
            <a:ext cx="480715" cy="446786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noFill/>
          <a:ln w="25400">
            <a:solidFill>
              <a:schemeClr val="tx2">
                <a:lumMod val="75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 rot="20252817">
            <a:off x="6156574" y="5552509"/>
            <a:ext cx="1421620" cy="1397431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noFill/>
          <a:ln w="25400">
            <a:solidFill>
              <a:schemeClr val="tx2">
                <a:lumMod val="75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7" name="5-Point Star 26"/>
          <p:cNvSpPr/>
          <p:nvPr/>
        </p:nvSpPr>
        <p:spPr>
          <a:xfrm rot="804899">
            <a:off x="8750840" y="2628344"/>
            <a:ext cx="361124" cy="318636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noFill/>
          <a:ln w="25400">
            <a:solidFill>
              <a:schemeClr val="tx2">
                <a:lumMod val="75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2" name="AutoShape 4" descr="data:image/jpeg;base64,/9j/4AAQSkZJRgABAQAAAQABAAD/2wCEAAkGBg8QDw0PDQ8PDw8PDQ8MDw8ODg8NDg8NFBAVFxQQHhQXGzIeGBklGRUUIC8hJDMrLCwtFR49NTA2NyktLCkBCQoKDgwOFw8PGiwfHh0pNSozLDU1KSwsKjApLDU1KTUsKSwsLywyKi0sKiwpKSwpKSosLCwsKi4sNSk1NTQsKf/AABEIAGAAhgMBIgACEQEDEQH/xAAcAAACAwEBAQEAAAAAAAAAAAABAgADBwUGBAj/xAA6EAACAgECAwYDAwoHAAAAAAABAgADEQQSBSExBgcTQVFhInGBIzKhFBUXU4ORk8HR4UJSVKOxwvD/xAAbAQACAwEBAQAAAAAAAAAAAAAAAQIEBgMFB//EACkRAAIBAwMCBQUBAAAAAAAAAAABAgMEEQUTIRIxIkFRkaEVI0JhcRT/2gAMAwEAAhEDEQA/AM7xJGxCFn1DBnxcQgRgsbbGAgWMBGCxgsYCYjBY2IcQGKBGAjBYQsMDwLiMFjYhxGPAgWNiMFhCwHgULDtj4jAQGIFkj7YYBg5gWMFjBYwERzECxgIwEIWA8C4hCx8Q4gPAu2ECMBGCxjwJiECfZwzRi2+iosEFt1dRfGdoZgN2M+80rSdzKC37XVM9IQckTw7TZzyM8wB09/8Ak0Lu/o23hm+WjtClKfKKdP3PV2V6exNW4DUh7M1c2ZhkYBPwjnjBz0ngOM8Gt0l9mnvA8RMZKklGBAIYH0wZ+i9Bo1pqrpQsVrQIpdi7EAcsk9TOD2l7B6bX2pdc1qOqCv7NlAZASQMEHzJmas9YqQqPebcWW526cfD3MGCwgT3Or7p9YNRZXSUNIXfXdY20N6IQB978J8nDu7XX2Xmm2s0oud17fHXyAPLB+I8x+PpNGtTtWurrXqVdmeex5PEIWdHjvCjpdTfpzk+HYVDMNpZfJse4nw4l6nUjUipR7Mi444YoEkfEM6Bg5oWELHxDtiOOBcQgRgsv0mje2xKqlL2OcKo6scE4/CJyUVl9iSR8+2ELO9oOxWuvLLXQ29dpdHIqZFZSVYhugODj5SrhvZfVX6htKlRW5MmxbPg8NQQCTn5j5yt/soc+NcE9uXocgCMFnuuzvd3b+cfB1lbGirNhcY2WrnC++GwfflPS6/utV9auqqvCVm9LnqNeSApBIBB55I8/XzlCrrFCE+lPPGcnWNCTWT4e7nsEVLanX0EMrVtp1cgj7uS5X6jGemJpgkAhmNubidxUc5noQgoLCBJDJK5MkEMkAPH96GhrfQPYwXfU9ZrY/eBZwCB8wentMaxN+7VcEXWaW2k5DY31kZ5Wrnacefp9ZhD0lWZWBDKSrA9QQcETX6BVTpSp55TyU7iPOSnbJLQsM0fUVjmARgsYCdjgvZPV6xLLNNVvWvAY7lXLYztGepxIVasKUeqbwjnGLfY42JpvdHwrSWLdcyh9TXYv3xkVpjKsvuSG5+04HYThdX5xXT6+k5NdiLVahA8X3B9g02unTog21qqL/lRQq/uEzWs36a2IefOS5b0vyY+0RPyZN/ibRv2+HvwN2zOdufTPPEshmVLoNsmIZIASSSSAEkkkgBJJJIAAzOu3/Yl2d9ZpgG3YNtQABBA5258/LM9zxXjFGmTxL3CDyHVmPoB1MzLtb23fV/ZUBq9P/iB5PaffHQe37/b1dMp191TpcLzfkcK0o4wzyPh/+6yS4JJNr1FA44E2fuotY8PAbbhb7ETaMHbyJz6nJP0xMj4elJtT8oLrVn4zWA1mMdBnlmaR2b7d8N0emr06DUHblmY0gF3Y5LY3TytajOrTVOEW3nJ3oYTyzQX0lbOljIhsQEI5UF1B6gHqJbPG/pW4f6aj+F/ecLtX3jCxaTw62+p1cmzKBVZMchz68xMzDT7iclHpa/pbdSKNPhmLnvJ4n+uT6UVyfpG4n+uX+DWP5S39Euf17kN+JtEExcd4HEv9R/t1/wBJdX3jcSHW1D86Ug9EuV6e4b8TYpJkq95fEPWk/sv7yxe83Xea0H9mf6zn9HufRe4b8DVpJmK96Wr86dOfpYP+0sXvR1HnRT9DYP5yD0q6X4/KHvwNKnxcW4vVpajbe21MheQLEsegAEzviHePqrFC1KlBzzZfjY+3xDlPN6vWW3MXusexic5di2PYeg+UsUNHqyf3HhfJCVwl2Pu7UcebWXs+T4SErSpUKVQ46+5xOQFloSMEmlpU40YKEOyKTk5PLKwsEvCwzp1ETg7YdksCRgsuZJiBYwWWBIwSRchFYSMElgWOEkXICsJGCywJGCyDkIrCxwkcJHCSLkBWEjBJYFjBZByEVhI4SOFjhJFyArCxgssCRgkg5CyVhJJcFkkeoD//2Q=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data:image/jpeg;base64,/9j/4AAQSkZJRgABAQAAAQABAAD/2wCEAAkGBg8QDw0PDQ8PDw8PDQ8MDw8ODg8NDg8NFBAVFxQQHhQXGzIeGBklGRUUIC8hJDMrLCwtFR49NTA2NyktLCkBCQoKDgwOFw8PGiwfHh0pNSozLDU1KSwsKjApLDU1KTUsKSwsLywyKi0sKiwpKSwpKSosLCwsKi4sNSk1NTQsKf/AABEIAGAAhgMBIgACEQEDEQH/xAAcAAACAwEBAQEAAAAAAAAAAAABAgADBwUGBAj/xAA6EAACAgECAwYDAwoHAAAAAAABAgADEQQSBSExBgcTQVFhInGBIzKhFBUXU4ORk8HR4UJSVKOxwvD/xAAbAQACAwEBAQAAAAAAAAAAAAAAAQIEBgMFB//EACkRAAIBAwMCBQUBAAAAAAAAAAABAgMEEQUTIRIxIkFRkaEVI0JhcRT/2gAMAwEAAhEDEQA/AM7xJGxCFn1DBnxcQgRgsbbGAgWMBGCxgsYCYjBY2IcQGKBGAjBYQsMDwLiMFjYhxGPAgWNiMFhCwHgULDtj4jAQGIFkj7YYBg5gWMFjBYwERzECxgIwEIWA8C4hCx8Q4gPAu2ECMBGCxjwJiECfZwzRi2+iosEFt1dRfGdoZgN2M+80rSdzKC37XVM9IQckTw7TZzyM8wB09/8Ak0Lu/o23hm+WjtClKfKKdP3PV2V6exNW4DUh7M1c2ZhkYBPwjnjBz0ngOM8Gt0l9mnvA8RMZKklGBAIYH0wZ+i9Bo1pqrpQsVrQIpdi7EAcsk9TOD2l7B6bX2pdc1qOqCv7NlAZASQMEHzJmas9YqQqPebcWW526cfD3MGCwgT3Or7p9YNRZXSUNIXfXdY20N6IQB978J8nDu7XX2Xmm2s0oud17fHXyAPLB+I8x+PpNGtTtWurrXqVdmeex5PEIWdHjvCjpdTfpzk+HYVDMNpZfJse4nw4l6nUjUipR7Mi444YoEkfEM6Bg5oWELHxDtiOOBcQgRgsv0mje2xKqlL2OcKo6scE4/CJyUVl9iSR8+2ELO9oOxWuvLLXQ29dpdHIqZFZSVYhugODj5SrhvZfVX6htKlRW5MmxbPg8NQQCTn5j5yt/soc+NcE9uXocgCMFnuuzvd3b+cfB1lbGirNhcY2WrnC++GwfflPS6/utV9auqqvCVm9LnqNeSApBIBB55I8/XzlCrrFCE+lPPGcnWNCTWT4e7nsEVLanX0EMrVtp1cgj7uS5X6jGemJpgkAhmNubidxUc5noQgoLCBJDJK5MkEMkAPH96GhrfQPYwXfU9ZrY/eBZwCB8wentMaxN+7VcEXWaW2k5DY31kZ5Wrnacefp9ZhD0lWZWBDKSrA9QQcETX6BVTpSp55TyU7iPOSnbJLQsM0fUVjmARgsYCdjgvZPV6xLLNNVvWvAY7lXLYztGepxIVasKUeqbwjnGLfY42JpvdHwrSWLdcyh9TXYv3xkVpjKsvuSG5+04HYThdX5xXT6+k5NdiLVahA8X3B9g02unTog21qqL/lRQq/uEzWs36a2IefOS5b0vyY+0RPyZN/ibRv2+HvwN2zOdufTPPEshmVLoNsmIZIASSSSAEkkkgBJJJIAAzOu3/Yl2d9ZpgG3YNtQABBA5258/LM9zxXjFGmTxL3CDyHVmPoB1MzLtb23fV/ZUBq9P/iB5PaffHQe37/b1dMp191TpcLzfkcK0o4wzyPh/+6yS4JJNr1FA44E2fuotY8PAbbhb7ETaMHbyJz6nJP0xMj4elJtT8oLrVn4zWA1mMdBnlmaR2b7d8N0emr06DUHblmY0gF3Y5LY3TytajOrTVOEW3nJ3oYTyzQX0lbOljIhsQEI5UF1B6gHqJbPG/pW4f6aj+F/ecLtX3jCxaTw62+p1cmzKBVZMchz68xMzDT7iclHpa/pbdSKNPhmLnvJ4n+uT6UVyfpG4n+uX+DWP5S39Euf17kN+JtEExcd4HEv9R/t1/wBJdX3jcSHW1D86Ug9EuV6e4b8TYpJkq95fEPWk/sv7yxe83Xea0H9mf6zn9HufRe4b8DVpJmK96Wr86dOfpYP+0sXvR1HnRT9DYP5yD0q6X4/KHvwNKnxcW4vVpajbe21MheQLEsegAEzviHePqrFC1KlBzzZfjY+3xDlPN6vWW3MXusexic5di2PYeg+UsUNHqyf3HhfJCVwl2Pu7UcebWXs+T4SErSpUKVQ46+5xOQFloSMEmlpU40YKEOyKTk5PLKwsEvCwzp1ETg7YdksCRgsuZJiBYwWWBIwSRchFYSMElgWOEkXICsJGCywJGCyDkIrCxwkcJHCSLkBWEjBJYFjBZByEVhI4SOFjhJFyArCxgssCRgkg5CyVhJJcFkkeoD//2Q=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" name="Picture 27" descr="KYse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5791200"/>
            <a:ext cx="940257" cy="928355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0" y="1752600"/>
            <a:ext cx="9144000" cy="1600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228600" y="914400"/>
            <a:ext cx="51251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The BIG Question . . . 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52600" y="3611940"/>
            <a:ext cx="678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If you could do ONE thing to improve Early Childhood outcomes in your community, what would it be?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5-Point Star 29"/>
          <p:cNvSpPr/>
          <p:nvPr/>
        </p:nvSpPr>
        <p:spPr>
          <a:xfrm rot="2076774">
            <a:off x="7825164" y="4167565"/>
            <a:ext cx="1828800" cy="1828800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noFill/>
          <a:ln w="25400">
            <a:solidFill>
              <a:schemeClr val="tx2">
                <a:lumMod val="75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5-Point Star 30"/>
          <p:cNvSpPr/>
          <p:nvPr/>
        </p:nvSpPr>
        <p:spPr>
          <a:xfrm rot="804899">
            <a:off x="8528040" y="3508396"/>
            <a:ext cx="765838" cy="692131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noFill/>
          <a:ln w="25400">
            <a:solidFill>
              <a:schemeClr val="tx2">
                <a:lumMod val="75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5-Point Star 31"/>
          <p:cNvSpPr/>
          <p:nvPr/>
        </p:nvSpPr>
        <p:spPr>
          <a:xfrm rot="20964658">
            <a:off x="7820102" y="3710767"/>
            <a:ext cx="632179" cy="577754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noFill/>
          <a:ln w="25400">
            <a:solidFill>
              <a:schemeClr val="tx2">
                <a:lumMod val="75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5-Point Star 32"/>
          <p:cNvSpPr/>
          <p:nvPr/>
        </p:nvSpPr>
        <p:spPr>
          <a:xfrm rot="804899">
            <a:off x="8274869" y="2945268"/>
            <a:ext cx="480715" cy="446786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noFill/>
          <a:ln w="25400">
            <a:solidFill>
              <a:schemeClr val="tx2">
                <a:lumMod val="75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5-Point Star 33"/>
          <p:cNvSpPr/>
          <p:nvPr/>
        </p:nvSpPr>
        <p:spPr>
          <a:xfrm rot="804899">
            <a:off x="8750840" y="2628344"/>
            <a:ext cx="361124" cy="318636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noFill/>
          <a:ln w="25400">
            <a:solidFill>
              <a:schemeClr val="tx2">
                <a:lumMod val="75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15"/>
          <p:cNvGrpSpPr/>
          <p:nvPr/>
        </p:nvGrpSpPr>
        <p:grpSpPr>
          <a:xfrm rot="8642201">
            <a:off x="-225940" y="5644494"/>
            <a:ext cx="3208028" cy="1828800"/>
            <a:chOff x="937841" y="2774266"/>
            <a:chExt cx="3208028" cy="1828800"/>
          </a:xfrm>
        </p:grpSpPr>
        <p:sp>
          <p:nvSpPr>
            <p:cNvPr id="36" name="5-Point Star 35"/>
            <p:cNvSpPr/>
            <p:nvPr/>
          </p:nvSpPr>
          <p:spPr>
            <a:xfrm rot="20813925">
              <a:off x="2317069" y="2774266"/>
              <a:ext cx="1828800" cy="1828800"/>
            </a:xfrm>
            <a:prstGeom prst="star5">
              <a:avLst>
                <a:gd name="adj" fmla="val 23565"/>
                <a:gd name="hf" fmla="val 105146"/>
                <a:gd name="vf" fmla="val 110557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5-Point Star 36"/>
            <p:cNvSpPr/>
            <p:nvPr/>
          </p:nvSpPr>
          <p:spPr>
            <a:xfrm rot="409566">
              <a:off x="2312903" y="3993231"/>
              <a:ext cx="547791" cy="485374"/>
            </a:xfrm>
            <a:prstGeom prst="star5">
              <a:avLst>
                <a:gd name="adj" fmla="val 23565"/>
                <a:gd name="hf" fmla="val 105146"/>
                <a:gd name="vf" fmla="val 110557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5-Point Star 37"/>
            <p:cNvSpPr/>
            <p:nvPr/>
          </p:nvSpPr>
          <p:spPr>
            <a:xfrm rot="409566">
              <a:off x="2309441" y="2920531"/>
              <a:ext cx="444695" cy="420970"/>
            </a:xfrm>
            <a:prstGeom prst="star5">
              <a:avLst>
                <a:gd name="adj" fmla="val 23565"/>
                <a:gd name="hf" fmla="val 105146"/>
                <a:gd name="vf" fmla="val 110557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5-Point Star 38"/>
            <p:cNvSpPr/>
            <p:nvPr/>
          </p:nvSpPr>
          <p:spPr>
            <a:xfrm rot="409566">
              <a:off x="1623642" y="3225332"/>
              <a:ext cx="444695" cy="420970"/>
            </a:xfrm>
            <a:prstGeom prst="star5">
              <a:avLst>
                <a:gd name="adj" fmla="val 23565"/>
                <a:gd name="hf" fmla="val 105146"/>
                <a:gd name="vf" fmla="val 110557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5-Point Star 39"/>
            <p:cNvSpPr/>
            <p:nvPr/>
          </p:nvSpPr>
          <p:spPr>
            <a:xfrm rot="409566">
              <a:off x="937841" y="2996732"/>
              <a:ext cx="444695" cy="420970"/>
            </a:xfrm>
            <a:prstGeom prst="star5">
              <a:avLst>
                <a:gd name="adj" fmla="val 23565"/>
                <a:gd name="hf" fmla="val 105146"/>
                <a:gd name="vf" fmla="val 110557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0" y="228600"/>
            <a:ext cx="9144000" cy="76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Our Business Model</a:t>
            </a:r>
            <a:br>
              <a:rPr lang="en-US" sz="2400" dirty="0" smtClean="0"/>
            </a:br>
            <a:r>
              <a:rPr lang="en-US" sz="2400" dirty="0" smtClean="0"/>
              <a:t>Early Childhood Advisory Council (ECAC)</a:t>
            </a:r>
            <a:endParaRPr lang="en-US" sz="2400" b="1" i="1" dirty="0"/>
          </a:p>
        </p:txBody>
      </p:sp>
      <p:pic>
        <p:nvPicPr>
          <p:cNvPr id="5" name="Picture 4" descr="KYse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5791200"/>
            <a:ext cx="940257" cy="928355"/>
          </a:xfrm>
          <a:prstGeom prst="rect">
            <a:avLst/>
          </a:prstGeom>
        </p:spPr>
      </p:pic>
      <p:pic>
        <p:nvPicPr>
          <p:cNvPr id="6" name="Picture 5" descr="KIDSNOW-Vector.w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0" y="5943600"/>
            <a:ext cx="1219200" cy="67405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514600" y="1219200"/>
            <a:ext cx="3962400" cy="9144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/>
              <a:t>Children Enter Kindergarten Ready</a:t>
            </a:r>
            <a:endParaRPr lang="en-US" sz="2000" b="1" i="1" dirty="0"/>
          </a:p>
        </p:txBody>
      </p:sp>
      <p:sp>
        <p:nvSpPr>
          <p:cNvPr id="8" name="Rounded Rectangle 7"/>
          <p:cNvSpPr/>
          <p:nvPr/>
        </p:nvSpPr>
        <p:spPr>
          <a:xfrm>
            <a:off x="533400" y="2438400"/>
            <a:ext cx="1981200" cy="9144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High Quality Early Learning Environments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505200" y="2438400"/>
            <a:ext cx="1970315" cy="9144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Supportive Families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400800" y="2438400"/>
            <a:ext cx="1981200" cy="9144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Access to Data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28600" y="3810000"/>
            <a:ext cx="1295400" cy="8382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Participation in </a:t>
            </a:r>
            <a:r>
              <a:rPr lang="en-US" sz="1400" dirty="0" smtClean="0">
                <a:solidFill>
                  <a:schemeClr val="tx1"/>
                </a:solidFill>
              </a:rPr>
              <a:t>STARS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600200" y="3810000"/>
            <a:ext cx="1447800" cy="8382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 great early childhood workforce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429000" y="3657600"/>
            <a:ext cx="2133600" cy="8382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Families understand child health and developmental needs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629400" y="3618588"/>
            <a:ext cx="1523999" cy="762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Common Kindergarten Entry Screener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676400" y="4800600"/>
            <a:ext cx="1295400" cy="762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Scholarships &amp; PD Plans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200400" y="4724400"/>
            <a:ext cx="1371600" cy="762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Families are engaged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648200" y="4724400"/>
            <a:ext cx="1524000" cy="990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Children </a:t>
            </a:r>
            <a:r>
              <a:rPr lang="en-US" sz="1400" dirty="0" smtClean="0">
                <a:solidFill>
                  <a:schemeClr val="tx1"/>
                </a:solidFill>
              </a:rPr>
              <a:t>have </a:t>
            </a:r>
            <a:r>
              <a:rPr lang="en-US" sz="1400" dirty="0">
                <a:solidFill>
                  <a:schemeClr val="tx1"/>
                </a:solidFill>
              </a:rPr>
              <a:t>access to appropriate services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629400" y="4724400"/>
            <a:ext cx="1523999" cy="990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Data is </a:t>
            </a:r>
            <a:r>
              <a:rPr lang="en-US" sz="1400" dirty="0" smtClean="0">
                <a:solidFill>
                  <a:schemeClr val="tx1"/>
                </a:solidFill>
              </a:rPr>
              <a:t>shared by </a:t>
            </a:r>
            <a:r>
              <a:rPr lang="en-US" sz="1400" dirty="0">
                <a:solidFill>
                  <a:schemeClr val="tx1"/>
                </a:solidFill>
              </a:rPr>
              <a:t>early childhood programs</a:t>
            </a:r>
          </a:p>
        </p:txBody>
      </p:sp>
      <p:cxnSp>
        <p:nvCxnSpPr>
          <p:cNvPr id="19" name="Shape 25"/>
          <p:cNvCxnSpPr>
            <a:stCxn id="7" idx="2"/>
            <a:endCxn id="8" idx="0"/>
          </p:cNvCxnSpPr>
          <p:nvPr/>
        </p:nvCxnSpPr>
        <p:spPr>
          <a:xfrm rot="5400000">
            <a:off x="2857500" y="800100"/>
            <a:ext cx="304800" cy="297180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hape 25"/>
          <p:cNvCxnSpPr>
            <a:stCxn id="7" idx="2"/>
            <a:endCxn id="9" idx="0"/>
          </p:cNvCxnSpPr>
          <p:nvPr/>
        </p:nvCxnSpPr>
        <p:spPr>
          <a:xfrm rot="5400000">
            <a:off x="4340679" y="2283279"/>
            <a:ext cx="304800" cy="5442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hape 25"/>
          <p:cNvCxnSpPr>
            <a:stCxn id="7" idx="2"/>
            <a:endCxn id="10" idx="0"/>
          </p:cNvCxnSpPr>
          <p:nvPr/>
        </p:nvCxnSpPr>
        <p:spPr>
          <a:xfrm rot="16200000" flipH="1">
            <a:off x="5791200" y="838200"/>
            <a:ext cx="304800" cy="289560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hape 25"/>
          <p:cNvCxnSpPr>
            <a:stCxn id="8" idx="2"/>
            <a:endCxn id="11" idx="0"/>
          </p:cNvCxnSpPr>
          <p:nvPr/>
        </p:nvCxnSpPr>
        <p:spPr>
          <a:xfrm rot="5400000">
            <a:off x="971550" y="3257550"/>
            <a:ext cx="457200" cy="64770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hape 25"/>
          <p:cNvCxnSpPr>
            <a:stCxn id="8" idx="2"/>
            <a:endCxn id="12" idx="0"/>
          </p:cNvCxnSpPr>
          <p:nvPr/>
        </p:nvCxnSpPr>
        <p:spPr>
          <a:xfrm rot="16200000" flipH="1">
            <a:off x="1695450" y="3181350"/>
            <a:ext cx="457200" cy="80010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hape 25"/>
          <p:cNvCxnSpPr>
            <a:stCxn id="9" idx="2"/>
          </p:cNvCxnSpPr>
          <p:nvPr/>
        </p:nvCxnSpPr>
        <p:spPr>
          <a:xfrm rot="16200000" flipH="1">
            <a:off x="4340679" y="3502479"/>
            <a:ext cx="304800" cy="5442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hape 25"/>
          <p:cNvCxnSpPr>
            <a:endCxn id="17" idx="0"/>
          </p:cNvCxnSpPr>
          <p:nvPr/>
        </p:nvCxnSpPr>
        <p:spPr>
          <a:xfrm rot="16200000" flipH="1">
            <a:off x="4838700" y="4152900"/>
            <a:ext cx="228600" cy="91440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hape 25"/>
          <p:cNvCxnSpPr>
            <a:endCxn id="16" idx="0"/>
          </p:cNvCxnSpPr>
          <p:nvPr/>
        </p:nvCxnSpPr>
        <p:spPr>
          <a:xfrm rot="5400000">
            <a:off x="4114800" y="4267200"/>
            <a:ext cx="228600" cy="68580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hape 25"/>
          <p:cNvCxnSpPr>
            <a:stCxn id="12" idx="2"/>
            <a:endCxn id="15" idx="0"/>
          </p:cNvCxnSpPr>
          <p:nvPr/>
        </p:nvCxnSpPr>
        <p:spPr>
          <a:xfrm rot="5400000">
            <a:off x="2247900" y="4724400"/>
            <a:ext cx="152400" cy="1270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hape 25"/>
          <p:cNvCxnSpPr>
            <a:stCxn id="10" idx="2"/>
            <a:endCxn id="14" idx="0"/>
          </p:cNvCxnSpPr>
          <p:nvPr/>
        </p:nvCxnSpPr>
        <p:spPr>
          <a:xfrm rot="5400000">
            <a:off x="7258506" y="3485694"/>
            <a:ext cx="265788" cy="1270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hape 25"/>
          <p:cNvCxnSpPr>
            <a:stCxn id="14" idx="2"/>
            <a:endCxn id="18" idx="0"/>
          </p:cNvCxnSpPr>
          <p:nvPr/>
        </p:nvCxnSpPr>
        <p:spPr>
          <a:xfrm rot="5400000">
            <a:off x="7219494" y="4552494"/>
            <a:ext cx="343812" cy="1270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1524000" y="4724400"/>
            <a:ext cx="16002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04800" y="2286000"/>
            <a:ext cx="2438400" cy="1219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524000" y="3733800"/>
            <a:ext cx="15240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152400" y="3733800"/>
            <a:ext cx="15240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3" grpId="0" animBg="1"/>
      <p:bldP spid="44" grpId="0" animBg="1"/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 rot="8642201">
            <a:off x="-225940" y="5644494"/>
            <a:ext cx="3208028" cy="1828800"/>
            <a:chOff x="937841" y="2774266"/>
            <a:chExt cx="3208028" cy="1828800"/>
          </a:xfrm>
        </p:grpSpPr>
        <p:sp>
          <p:nvSpPr>
            <p:cNvPr id="11" name="5-Point Star 10"/>
            <p:cNvSpPr/>
            <p:nvPr/>
          </p:nvSpPr>
          <p:spPr>
            <a:xfrm rot="20813925">
              <a:off x="2317069" y="2774266"/>
              <a:ext cx="1828800" cy="1828800"/>
            </a:xfrm>
            <a:prstGeom prst="star5">
              <a:avLst>
                <a:gd name="adj" fmla="val 23565"/>
                <a:gd name="hf" fmla="val 105146"/>
                <a:gd name="vf" fmla="val 110557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5-Point Star 11"/>
            <p:cNvSpPr/>
            <p:nvPr/>
          </p:nvSpPr>
          <p:spPr>
            <a:xfrm rot="409566">
              <a:off x="2312903" y="3993231"/>
              <a:ext cx="547791" cy="485374"/>
            </a:xfrm>
            <a:prstGeom prst="star5">
              <a:avLst>
                <a:gd name="adj" fmla="val 23565"/>
                <a:gd name="hf" fmla="val 105146"/>
                <a:gd name="vf" fmla="val 110557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5-Point Star 12"/>
            <p:cNvSpPr/>
            <p:nvPr/>
          </p:nvSpPr>
          <p:spPr>
            <a:xfrm rot="409566">
              <a:off x="2309441" y="2920531"/>
              <a:ext cx="444695" cy="420970"/>
            </a:xfrm>
            <a:prstGeom prst="star5">
              <a:avLst>
                <a:gd name="adj" fmla="val 23565"/>
                <a:gd name="hf" fmla="val 105146"/>
                <a:gd name="vf" fmla="val 110557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5-Point Star 13"/>
            <p:cNvSpPr/>
            <p:nvPr/>
          </p:nvSpPr>
          <p:spPr>
            <a:xfrm rot="409566">
              <a:off x="1623642" y="3225332"/>
              <a:ext cx="444695" cy="420970"/>
            </a:xfrm>
            <a:prstGeom prst="star5">
              <a:avLst>
                <a:gd name="adj" fmla="val 23565"/>
                <a:gd name="hf" fmla="val 105146"/>
                <a:gd name="vf" fmla="val 110557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5-Point Star 14"/>
            <p:cNvSpPr/>
            <p:nvPr/>
          </p:nvSpPr>
          <p:spPr>
            <a:xfrm rot="409566">
              <a:off x="937841" y="2996732"/>
              <a:ext cx="444695" cy="420970"/>
            </a:xfrm>
            <a:prstGeom prst="star5">
              <a:avLst>
                <a:gd name="adj" fmla="val 23565"/>
                <a:gd name="hf" fmla="val 105146"/>
                <a:gd name="vf" fmla="val 110557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5-Point Star 5"/>
          <p:cNvSpPr/>
          <p:nvPr/>
        </p:nvSpPr>
        <p:spPr>
          <a:xfrm rot="20813925">
            <a:off x="6965269" y="-121331"/>
            <a:ext cx="1828800" cy="1828800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 rot="409566">
            <a:off x="6961103" y="1097634"/>
            <a:ext cx="547791" cy="485374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 rot="409566">
            <a:off x="6957641" y="24934"/>
            <a:ext cx="444695" cy="420970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 rot="409566">
            <a:off x="6271842" y="329735"/>
            <a:ext cx="444695" cy="420970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 rot="409566">
            <a:off x="5586041" y="101135"/>
            <a:ext cx="444695" cy="420970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52400" y="228600"/>
            <a:ext cx="8839200" cy="76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25400" cap="sq">
            <a:solidFill>
              <a:schemeClr val="bg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Strategies to Maximize Professional Development Dollars</a:t>
            </a:r>
            <a:endParaRPr lang="en-US" sz="2000" dirty="0"/>
          </a:p>
        </p:txBody>
      </p:sp>
      <p:sp>
        <p:nvSpPr>
          <p:cNvPr id="26" name="5-Point Star 25"/>
          <p:cNvSpPr/>
          <p:nvPr/>
        </p:nvSpPr>
        <p:spPr>
          <a:xfrm rot="20252817">
            <a:off x="6156574" y="5552509"/>
            <a:ext cx="1421620" cy="1397431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noFill/>
          <a:ln w="25400">
            <a:solidFill>
              <a:schemeClr val="tx2">
                <a:lumMod val="75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30" name="Picture 29" descr="KIDSNOW-Vector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0" y="5943600"/>
            <a:ext cx="1219200" cy="674058"/>
          </a:xfrm>
          <a:prstGeom prst="rect">
            <a:avLst/>
          </a:prstGeom>
        </p:spPr>
      </p:pic>
      <p:pic>
        <p:nvPicPr>
          <p:cNvPr id="32" name="Picture 31" descr="KYsea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5701045"/>
            <a:ext cx="940257" cy="9283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160020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762000" y="1219200"/>
            <a:ext cx="8001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solidFill>
                <a:srgbClr val="F2F2F2"/>
              </a:solidFill>
            </a:endParaRP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With the reduced funds for Professional Development,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every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dollar must be used 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s</a:t>
            </a:r>
            <a:r>
              <a:rPr lang="en-US" smtClean="0">
                <a:solidFill>
                  <a:schemeClr val="bg1">
                    <a:lumMod val="95000"/>
                  </a:schemeClr>
                </a:solidFill>
              </a:rPr>
              <a:t>trategically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to maximize the outcomes for children across the state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r>
              <a:rPr lang="en-US" dirty="0" smtClean="0"/>
              <a:t> </a:t>
            </a:r>
          </a:p>
          <a:p>
            <a:endParaRPr lang="en-US" dirty="0" smtClean="0">
              <a:solidFill>
                <a:srgbClr val="F2F2F2"/>
              </a:solidFill>
            </a:endParaRPr>
          </a:p>
          <a:p>
            <a:r>
              <a:rPr lang="en-US" dirty="0" smtClean="0">
                <a:solidFill>
                  <a:srgbClr val="F2F2F2"/>
                </a:solidFill>
              </a:rPr>
              <a:t>With the changes in the PD System, now is the time to build a strong community </a:t>
            </a:r>
          </a:p>
          <a:p>
            <a:r>
              <a:rPr lang="en-US" dirty="0" smtClean="0">
                <a:solidFill>
                  <a:srgbClr val="F2F2F2"/>
                </a:solidFill>
              </a:rPr>
              <a:t>foundation to address a part of this need! </a:t>
            </a:r>
          </a:p>
          <a:p>
            <a:endParaRPr lang="en-US" dirty="0" smtClean="0">
              <a:solidFill>
                <a:srgbClr val="F2F2F2"/>
              </a:solidFill>
            </a:endParaRPr>
          </a:p>
          <a:p>
            <a:r>
              <a:rPr lang="en-US" dirty="0" smtClean="0">
                <a:solidFill>
                  <a:srgbClr val="F2F2F2"/>
                </a:solidFill>
              </a:rPr>
              <a:t>What can CECCs do to help?</a:t>
            </a:r>
          </a:p>
          <a:p>
            <a:r>
              <a:rPr lang="en-US" dirty="0" smtClean="0">
                <a:solidFill>
                  <a:srgbClr val="F2F2F2"/>
                </a:solidFill>
              </a:rPr>
              <a:t>	- Offer stipends for trainings </a:t>
            </a:r>
          </a:p>
          <a:p>
            <a:r>
              <a:rPr lang="en-US" dirty="0" smtClean="0">
                <a:solidFill>
                  <a:srgbClr val="F2F2F2"/>
                </a:solidFill>
              </a:rPr>
              <a:t>	- Scholarships for students</a:t>
            </a:r>
          </a:p>
          <a:p>
            <a:r>
              <a:rPr lang="en-US" dirty="0" smtClean="0">
                <a:solidFill>
                  <a:srgbClr val="F2F2F2"/>
                </a:solidFill>
              </a:rPr>
              <a:t>	- Host Training Days</a:t>
            </a:r>
          </a:p>
          <a:p>
            <a:r>
              <a:rPr lang="en-US" dirty="0" smtClean="0">
                <a:solidFill>
                  <a:srgbClr val="F2F2F2"/>
                </a:solidFill>
              </a:rPr>
              <a:t>	- Align content for CDA</a:t>
            </a:r>
          </a:p>
          <a:p>
            <a:r>
              <a:rPr lang="en-US" dirty="0" smtClean="0">
                <a:solidFill>
                  <a:srgbClr val="F2F2F2"/>
                </a:solidFill>
              </a:rPr>
              <a:t>	- Identify community needs with the Early Childhood Profiles, and focus </a:t>
            </a:r>
          </a:p>
          <a:p>
            <a:r>
              <a:rPr lang="en-US" dirty="0" smtClean="0">
                <a:solidFill>
                  <a:srgbClr val="F2F2F2"/>
                </a:solidFill>
              </a:rPr>
              <a:t>	training and other activities on those needs</a:t>
            </a:r>
          </a:p>
          <a:p>
            <a:r>
              <a:rPr lang="en-US" dirty="0" smtClean="0">
                <a:solidFill>
                  <a:srgbClr val="F2F2F2"/>
                </a:solidFill>
              </a:rPr>
              <a:t>	</a:t>
            </a:r>
            <a:endParaRPr lang="en-US" dirty="0">
              <a:solidFill>
                <a:srgbClr val="F2F2F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5"/>
          <p:cNvGrpSpPr/>
          <p:nvPr/>
        </p:nvGrpSpPr>
        <p:grpSpPr>
          <a:xfrm rot="8642201">
            <a:off x="-225940" y="5644494"/>
            <a:ext cx="3208028" cy="1828800"/>
            <a:chOff x="937841" y="2774266"/>
            <a:chExt cx="3208028" cy="1828800"/>
          </a:xfrm>
        </p:grpSpPr>
        <p:sp>
          <p:nvSpPr>
            <p:cNvPr id="10" name="5-Point Star 9"/>
            <p:cNvSpPr/>
            <p:nvPr/>
          </p:nvSpPr>
          <p:spPr>
            <a:xfrm rot="20813925">
              <a:off x="2317069" y="2774266"/>
              <a:ext cx="1828800" cy="1828800"/>
            </a:xfrm>
            <a:prstGeom prst="star5">
              <a:avLst>
                <a:gd name="adj" fmla="val 23565"/>
                <a:gd name="hf" fmla="val 105146"/>
                <a:gd name="vf" fmla="val 110557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5-Point Star 10"/>
            <p:cNvSpPr/>
            <p:nvPr/>
          </p:nvSpPr>
          <p:spPr>
            <a:xfrm rot="409566">
              <a:off x="2312903" y="3993231"/>
              <a:ext cx="547791" cy="485374"/>
            </a:xfrm>
            <a:prstGeom prst="star5">
              <a:avLst>
                <a:gd name="adj" fmla="val 23565"/>
                <a:gd name="hf" fmla="val 105146"/>
                <a:gd name="vf" fmla="val 110557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5-Point Star 11"/>
            <p:cNvSpPr/>
            <p:nvPr/>
          </p:nvSpPr>
          <p:spPr>
            <a:xfrm rot="409566">
              <a:off x="2309441" y="2920531"/>
              <a:ext cx="444695" cy="420970"/>
            </a:xfrm>
            <a:prstGeom prst="star5">
              <a:avLst>
                <a:gd name="adj" fmla="val 23565"/>
                <a:gd name="hf" fmla="val 105146"/>
                <a:gd name="vf" fmla="val 110557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5-Point Star 12"/>
            <p:cNvSpPr/>
            <p:nvPr/>
          </p:nvSpPr>
          <p:spPr>
            <a:xfrm rot="409566">
              <a:off x="1623642" y="3225332"/>
              <a:ext cx="444695" cy="420970"/>
            </a:xfrm>
            <a:prstGeom prst="star5">
              <a:avLst>
                <a:gd name="adj" fmla="val 23565"/>
                <a:gd name="hf" fmla="val 105146"/>
                <a:gd name="vf" fmla="val 110557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5-Point Star 13"/>
            <p:cNvSpPr/>
            <p:nvPr/>
          </p:nvSpPr>
          <p:spPr>
            <a:xfrm rot="409566">
              <a:off x="937841" y="2996732"/>
              <a:ext cx="444695" cy="420970"/>
            </a:xfrm>
            <a:prstGeom prst="star5">
              <a:avLst>
                <a:gd name="adj" fmla="val 23565"/>
                <a:gd name="hf" fmla="val 105146"/>
                <a:gd name="vf" fmla="val 110557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0" y="228600"/>
            <a:ext cx="9144000" cy="76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Early Childhood Profiles will give guidance in addressing PD issues</a:t>
            </a:r>
            <a:endParaRPr lang="en-US" sz="2400" b="1" i="1" dirty="0"/>
          </a:p>
        </p:txBody>
      </p:sp>
      <p:pic>
        <p:nvPicPr>
          <p:cNvPr id="6" name="Picture 5" descr="KYse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5791200"/>
            <a:ext cx="940257" cy="928355"/>
          </a:xfrm>
          <a:prstGeom prst="rect">
            <a:avLst/>
          </a:prstGeom>
        </p:spPr>
      </p:pic>
      <p:pic>
        <p:nvPicPr>
          <p:cNvPr id="7" name="Picture 6" descr="KIDSNOW-Vector.w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0" y="5943600"/>
            <a:ext cx="1219200" cy="674058"/>
          </a:xfrm>
          <a:prstGeom prst="rect">
            <a:avLst/>
          </a:prstGeom>
        </p:spPr>
      </p:pic>
      <p:pic>
        <p:nvPicPr>
          <p:cNvPr id="2" name="Picture 1" descr="Early Childhood County Profile Draftpg2.pd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1999" y="990600"/>
            <a:ext cx="4580467" cy="5791200"/>
          </a:xfrm>
          <a:prstGeom prst="rect">
            <a:avLst/>
          </a:prstGeom>
        </p:spPr>
      </p:pic>
      <p:pic>
        <p:nvPicPr>
          <p:cNvPr id="3" name="Picture 2" descr="Early Childhood County Profile Draftpg1.pd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90600"/>
            <a:ext cx="4572000" cy="579120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228600" y="3124200"/>
            <a:ext cx="2590800" cy="2286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800600" y="1219200"/>
            <a:ext cx="4191000" cy="2438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 rot="8642201">
            <a:off x="-225940" y="5644494"/>
            <a:ext cx="3208028" cy="1828800"/>
            <a:chOff x="937841" y="2774266"/>
            <a:chExt cx="3208028" cy="1828800"/>
          </a:xfrm>
        </p:grpSpPr>
        <p:sp>
          <p:nvSpPr>
            <p:cNvPr id="11" name="5-Point Star 10"/>
            <p:cNvSpPr/>
            <p:nvPr/>
          </p:nvSpPr>
          <p:spPr>
            <a:xfrm rot="20813925">
              <a:off x="2317069" y="2774266"/>
              <a:ext cx="1828800" cy="1828800"/>
            </a:xfrm>
            <a:prstGeom prst="star5">
              <a:avLst>
                <a:gd name="adj" fmla="val 23565"/>
                <a:gd name="hf" fmla="val 105146"/>
                <a:gd name="vf" fmla="val 110557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5-Point Star 11"/>
            <p:cNvSpPr/>
            <p:nvPr/>
          </p:nvSpPr>
          <p:spPr>
            <a:xfrm rot="409566">
              <a:off x="2312903" y="3993231"/>
              <a:ext cx="547791" cy="485374"/>
            </a:xfrm>
            <a:prstGeom prst="star5">
              <a:avLst>
                <a:gd name="adj" fmla="val 23565"/>
                <a:gd name="hf" fmla="val 105146"/>
                <a:gd name="vf" fmla="val 110557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5-Point Star 12"/>
            <p:cNvSpPr/>
            <p:nvPr/>
          </p:nvSpPr>
          <p:spPr>
            <a:xfrm rot="409566">
              <a:off x="2309441" y="2920531"/>
              <a:ext cx="444695" cy="420970"/>
            </a:xfrm>
            <a:prstGeom prst="star5">
              <a:avLst>
                <a:gd name="adj" fmla="val 23565"/>
                <a:gd name="hf" fmla="val 105146"/>
                <a:gd name="vf" fmla="val 110557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5-Point Star 13"/>
            <p:cNvSpPr/>
            <p:nvPr/>
          </p:nvSpPr>
          <p:spPr>
            <a:xfrm rot="409566">
              <a:off x="1623642" y="3225332"/>
              <a:ext cx="444695" cy="420970"/>
            </a:xfrm>
            <a:prstGeom prst="star5">
              <a:avLst>
                <a:gd name="adj" fmla="val 23565"/>
                <a:gd name="hf" fmla="val 105146"/>
                <a:gd name="vf" fmla="val 110557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5-Point Star 14"/>
            <p:cNvSpPr/>
            <p:nvPr/>
          </p:nvSpPr>
          <p:spPr>
            <a:xfrm rot="409566">
              <a:off x="937841" y="2996732"/>
              <a:ext cx="444695" cy="420970"/>
            </a:xfrm>
            <a:prstGeom prst="star5">
              <a:avLst>
                <a:gd name="adj" fmla="val 23565"/>
                <a:gd name="hf" fmla="val 105146"/>
                <a:gd name="vf" fmla="val 110557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5-Point Star 5"/>
          <p:cNvSpPr/>
          <p:nvPr/>
        </p:nvSpPr>
        <p:spPr>
          <a:xfrm rot="20813925">
            <a:off x="6965269" y="-121331"/>
            <a:ext cx="1828800" cy="1828800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 rot="409566">
            <a:off x="6961103" y="1097634"/>
            <a:ext cx="547791" cy="485374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 rot="409566">
            <a:off x="6957641" y="24934"/>
            <a:ext cx="444695" cy="420970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 rot="409566">
            <a:off x="6271842" y="329735"/>
            <a:ext cx="444695" cy="420970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 rot="409566">
            <a:off x="5586041" y="101135"/>
            <a:ext cx="444695" cy="420970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52400" y="228600"/>
            <a:ext cx="8839200" cy="685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/>
              <a:t>Ready to Grow, Ready to Learn, Ready to Succeed</a:t>
            </a:r>
            <a:endParaRPr lang="en-US" sz="2400" b="1" i="1" dirty="0"/>
          </a:p>
        </p:txBody>
      </p:sp>
      <p:sp>
        <p:nvSpPr>
          <p:cNvPr id="21" name="5-Point Star 20"/>
          <p:cNvSpPr/>
          <p:nvPr/>
        </p:nvSpPr>
        <p:spPr>
          <a:xfrm rot="2076774">
            <a:off x="7825164" y="4167565"/>
            <a:ext cx="1828800" cy="1828800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noFill/>
          <a:ln w="25400">
            <a:solidFill>
              <a:schemeClr val="tx2">
                <a:lumMod val="75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 rot="804899">
            <a:off x="8528040" y="3508396"/>
            <a:ext cx="765838" cy="692131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noFill/>
          <a:ln w="25400">
            <a:solidFill>
              <a:schemeClr val="tx2">
                <a:lumMod val="75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 rot="20964658">
            <a:off x="7820102" y="3710767"/>
            <a:ext cx="632179" cy="577754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noFill/>
          <a:ln w="25400">
            <a:solidFill>
              <a:schemeClr val="tx2">
                <a:lumMod val="75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804899">
            <a:off x="8274869" y="2945268"/>
            <a:ext cx="480715" cy="446786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noFill/>
          <a:ln w="25400">
            <a:solidFill>
              <a:schemeClr val="tx2">
                <a:lumMod val="75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 rot="20252817">
            <a:off x="6156574" y="5552509"/>
            <a:ext cx="1421620" cy="1397431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noFill/>
          <a:ln w="25400">
            <a:solidFill>
              <a:schemeClr val="tx2">
                <a:lumMod val="75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7" name="5-Point Star 26"/>
          <p:cNvSpPr/>
          <p:nvPr/>
        </p:nvSpPr>
        <p:spPr>
          <a:xfrm rot="804899">
            <a:off x="8750840" y="2628344"/>
            <a:ext cx="361124" cy="318636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noFill/>
          <a:ln w="25400">
            <a:solidFill>
              <a:schemeClr val="tx2">
                <a:lumMod val="75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2" name="AutoShape 4" descr="data:image/jpeg;base64,/9j/4AAQSkZJRgABAQAAAQABAAD/2wCEAAkGBg8QDw0PDQ8PDw8PDQ8MDw8ODg8NDg8NFBAVFxQQHhQXGzIeGBklGRUUIC8hJDMrLCwtFR49NTA2NyktLCkBCQoKDgwOFw8PGiwfHh0pNSozLDU1KSwsKjApLDU1KTUsKSwsLywyKi0sKiwpKSwpKSosLCwsKi4sNSk1NTQsKf/AABEIAGAAhgMBIgACEQEDEQH/xAAcAAACAwEBAQEAAAAAAAAAAAABAgADBwUGBAj/xAA6EAACAgECAwYDAwoHAAAAAAABAgADEQQSBSExBgcTQVFhInGBIzKhFBUXU4ORk8HR4UJSVKOxwvD/xAAbAQACAwEBAQAAAAAAAAAAAAAAAQIEBgMFB//EACkRAAIBAwMCBQUBAAAAAAAAAAABAgMEEQUTIRIxIkFRkaEVI0JhcRT/2gAMAwEAAhEDEQA/AM7xJGxCFn1DBnxcQgRgsbbGAgWMBGCxgsYCYjBY2IcQGKBGAjBYQsMDwLiMFjYhxGPAgWNiMFhCwHgULDtj4jAQGIFkj7YYBg5gWMFjBYwERzECxgIwEIWA8C4hCx8Q4gPAu2ECMBGCxjwJiECfZwzRi2+iosEFt1dRfGdoZgN2M+80rSdzKC37XVM9IQckTw7TZzyM8wB09/8Ak0Lu/o23hm+WjtClKfKKdP3PV2V6exNW4DUh7M1c2ZhkYBPwjnjBz0ngOM8Gt0l9mnvA8RMZKklGBAIYH0wZ+i9Bo1pqrpQsVrQIpdi7EAcsk9TOD2l7B6bX2pdc1qOqCv7NlAZASQMEHzJmas9YqQqPebcWW526cfD3MGCwgT3Or7p9YNRZXSUNIXfXdY20N6IQB978J8nDu7XX2Xmm2s0oud17fHXyAPLB+I8x+PpNGtTtWurrXqVdmeex5PEIWdHjvCjpdTfpzk+HYVDMNpZfJse4nw4l6nUjUipR7Mi444YoEkfEM6Bg5oWELHxDtiOOBcQgRgsv0mje2xKqlL2OcKo6scE4/CJyUVl9iSR8+2ELO9oOxWuvLLXQ29dpdHIqZFZSVYhugODj5SrhvZfVX6htKlRW5MmxbPg8NQQCTn5j5yt/soc+NcE9uXocgCMFnuuzvd3b+cfB1lbGirNhcY2WrnC++GwfflPS6/utV9auqqvCVm9LnqNeSApBIBB55I8/XzlCrrFCE+lPPGcnWNCTWT4e7nsEVLanX0EMrVtp1cgj7uS5X6jGemJpgkAhmNubidxUc5noQgoLCBJDJK5MkEMkAPH96GhrfQPYwXfU9ZrY/eBZwCB8wentMaxN+7VcEXWaW2k5DY31kZ5Wrnacefp9ZhD0lWZWBDKSrA9QQcETX6BVTpSp55TyU7iPOSnbJLQsM0fUVjmARgsYCdjgvZPV6xLLNNVvWvAY7lXLYztGepxIVasKUeqbwjnGLfY42JpvdHwrSWLdcyh9TXYv3xkVpjKsvuSG5+04HYThdX5xXT6+k5NdiLVahA8X3B9g02unTog21qqL/lRQq/uEzWs36a2IefOS5b0vyY+0RPyZN/ibRv2+HvwN2zOdufTPPEshmVLoNsmIZIASSSSAEkkkgBJJJIAAzOu3/Yl2d9ZpgG3YNtQABBA5258/LM9zxXjFGmTxL3CDyHVmPoB1MzLtb23fV/ZUBq9P/iB5PaffHQe37/b1dMp191TpcLzfkcK0o4wzyPh/+6yS4JJNr1FA44E2fuotY8PAbbhb7ETaMHbyJz6nJP0xMj4elJtT8oLrVn4zWA1mMdBnlmaR2b7d8N0emr06DUHblmY0gF3Y5LY3TytajOrTVOEW3nJ3oYTyzQX0lbOljIhsQEI5UF1B6gHqJbPG/pW4f6aj+F/ecLtX3jCxaTw62+p1cmzKBVZMchz68xMzDT7iclHpa/pbdSKNPhmLnvJ4n+uT6UVyfpG4n+uX+DWP5S39Euf17kN+JtEExcd4HEv9R/t1/wBJdX3jcSHW1D86Ug9EuV6e4b8TYpJkq95fEPWk/sv7yxe83Xea0H9mf6zn9HufRe4b8DVpJmK96Wr86dOfpYP+0sXvR1HnRT9DYP5yD0q6X4/KHvwNKnxcW4vVpajbe21MheQLEsegAEzviHePqrFC1KlBzzZfjY+3xDlPN6vWW3MXusexic5di2PYeg+UsUNHqyf3HhfJCVwl2Pu7UcebWXs+T4SErSpUKVQ46+5xOQFloSMEmlpU40YKEOyKTk5PLKwsEvCwzp1ETg7YdksCRgsuZJiBYwWWBIwSRchFYSMElgWOEkXICsJGCywJGCyDkIrCxwkcJHCSLkBWEjBJYFjBZByEVhI4SOFjhJFyArCxgssCRgkg5CyVhJJcFkkeoD//2Q=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data:image/jpeg;base64,/9j/4AAQSkZJRgABAQAAAQABAAD/2wCEAAkGBg8QDw0PDQ8PDw8PDQ8MDw8ODg8NDg8NFBAVFxQQHhQXGzIeGBklGRUUIC8hJDMrLCwtFR49NTA2NyktLCkBCQoKDgwOFw8PGiwfHh0pNSozLDU1KSwsKjApLDU1KTUsKSwsLywyKi0sKiwpKSwpKSosLCwsKi4sNSk1NTQsKf/AABEIAGAAhgMBIgACEQEDEQH/xAAcAAACAwEBAQEAAAAAAAAAAAABAgADBwUGBAj/xAA6EAACAgECAwYDAwoHAAAAAAABAgADEQQSBSExBgcTQVFhInGBIzKhFBUXU4ORk8HR4UJSVKOxwvD/xAAbAQACAwEBAQAAAAAAAAAAAAAAAQIEBgMFB//EACkRAAIBAwMCBQUBAAAAAAAAAAABAgMEEQUTIRIxIkFRkaEVI0JhcRT/2gAMAwEAAhEDEQA/AM7xJGxCFn1DBnxcQgRgsbbGAgWMBGCxgsYCYjBY2IcQGKBGAjBYQsMDwLiMFjYhxGPAgWNiMFhCwHgULDtj4jAQGIFkj7YYBg5gWMFjBYwERzECxgIwEIWA8C4hCx8Q4gPAu2ECMBGCxjwJiECfZwzRi2+iosEFt1dRfGdoZgN2M+80rSdzKC37XVM9IQckTw7TZzyM8wB09/8Ak0Lu/o23hm+WjtClKfKKdP3PV2V6exNW4DUh7M1c2ZhkYBPwjnjBz0ngOM8Gt0l9mnvA8RMZKklGBAIYH0wZ+i9Bo1pqrpQsVrQIpdi7EAcsk9TOD2l7B6bX2pdc1qOqCv7NlAZASQMEHzJmas9YqQqPebcWW526cfD3MGCwgT3Or7p9YNRZXSUNIXfXdY20N6IQB978J8nDu7XX2Xmm2s0oud17fHXyAPLB+I8x+PpNGtTtWurrXqVdmeex5PEIWdHjvCjpdTfpzk+HYVDMNpZfJse4nw4l6nUjUipR7Mi444YoEkfEM6Bg5oWELHxDtiOOBcQgRgsv0mje2xKqlL2OcKo6scE4/CJyUVl9iSR8+2ELO9oOxWuvLLXQ29dpdHIqZFZSVYhugODj5SrhvZfVX6htKlRW5MmxbPg8NQQCTn5j5yt/soc+NcE9uXocgCMFnuuzvd3b+cfB1lbGirNhcY2WrnC++GwfflPS6/utV9auqqvCVm9LnqNeSApBIBB55I8/XzlCrrFCE+lPPGcnWNCTWT4e7nsEVLanX0EMrVtp1cgj7uS5X6jGemJpgkAhmNubidxUc5noQgoLCBJDJK5MkEMkAPH96GhrfQPYwXfU9ZrY/eBZwCB8wentMaxN+7VcEXWaW2k5DY31kZ5Wrnacefp9ZhD0lWZWBDKSrA9QQcETX6BVTpSp55TyU7iPOSnbJLQsM0fUVjmARgsYCdjgvZPV6xLLNNVvWvAY7lXLYztGepxIVasKUeqbwjnGLfY42JpvdHwrSWLdcyh9TXYv3xkVpjKsvuSG5+04HYThdX5xXT6+k5NdiLVahA8X3B9g02unTog21qqL/lRQq/uEzWs36a2IefOS5b0vyY+0RPyZN/ibRv2+HvwN2zOdufTPPEshmVLoNsmIZIASSSSAEkkkgBJJJIAAzOu3/Yl2d9ZpgG3YNtQABBA5258/LM9zxXjFGmTxL3CDyHVmPoB1MzLtb23fV/ZUBq9P/iB5PaffHQe37/b1dMp191TpcLzfkcK0o4wzyPh/+6yS4JJNr1FA44E2fuotY8PAbbhb7ETaMHbyJz6nJP0xMj4elJtT8oLrVn4zWA1mMdBnlmaR2b7d8N0emr06DUHblmY0gF3Y5LY3TytajOrTVOEW3nJ3oYTyzQX0lbOljIhsQEI5UF1B6gHqJbPG/pW4f6aj+F/ecLtX3jCxaTw62+p1cmzKBVZMchz68xMzDT7iclHpa/pbdSKNPhmLnvJ4n+uT6UVyfpG4n+uX+DWP5S39Euf17kN+JtEExcd4HEv9R/t1/wBJdX3jcSHW1D86Ug9EuV6e4b8TYpJkq95fEPWk/sv7yxe83Xea0H9mf6zn9HufRe4b8DVpJmK96Wr86dOfpYP+0sXvR1HnRT9DYP5yD0q6X4/KHvwNKnxcW4vVpajbe21MheQLEsegAEzviHePqrFC1KlBzzZfjY+3xDlPN6vWW3MXusexic5di2PYeg+UsUNHqyf3HhfJCVwl2Pu7UcebWXs+T4SErSpUKVQ46+5xOQFloSMEmlpU40YKEOyKTk5PLKwsEvCwzp1ETg7YdksCRgsuZJiBYwWWBIwSRchFYSMElgWOEkXICsJGCywJGCyDkIrCxwkcJHCSLkBWEjBJYFjBZByEVhI4SOFjhJFyArCxgssCRgkg5CyVhJJcFkkeoD//2Q=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" name="Picture 27" descr="KYse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5791200"/>
            <a:ext cx="940257" cy="928355"/>
          </a:xfrm>
          <a:prstGeom prst="rect">
            <a:avLst/>
          </a:prstGeom>
        </p:spPr>
      </p:pic>
      <p:pic>
        <p:nvPicPr>
          <p:cNvPr id="29" name="Picture 28" descr="KIDSNOW-Vector.w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0" y="5943600"/>
            <a:ext cx="1219200" cy="6740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1371600"/>
            <a:ext cx="7239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2F2F2"/>
                </a:solidFill>
              </a:rPr>
              <a:t>Councils </a:t>
            </a:r>
            <a:r>
              <a:rPr lang="en-US" sz="2000" dirty="0" smtClean="0">
                <a:solidFill>
                  <a:srgbClr val="F2F2F2"/>
                </a:solidFill>
              </a:rPr>
              <a:t>can </a:t>
            </a:r>
            <a:r>
              <a:rPr lang="en-US" sz="2000" dirty="0" smtClean="0">
                <a:solidFill>
                  <a:srgbClr val="F2F2F2"/>
                </a:solidFill>
              </a:rPr>
              <a:t>utilize the Early Childhood Profile to determine where </a:t>
            </a:r>
            <a:r>
              <a:rPr lang="en-US" sz="2000" dirty="0" smtClean="0">
                <a:solidFill>
                  <a:srgbClr val="F2F2F2"/>
                </a:solidFill>
              </a:rPr>
              <a:t>they</a:t>
            </a:r>
            <a:r>
              <a:rPr lang="en-US" sz="2000" dirty="0" smtClean="0">
                <a:solidFill>
                  <a:srgbClr val="F2F2F2"/>
                </a:solidFill>
              </a:rPr>
              <a:t> </a:t>
            </a:r>
            <a:r>
              <a:rPr lang="en-US" sz="2000" dirty="0" smtClean="0">
                <a:solidFill>
                  <a:srgbClr val="F2F2F2"/>
                </a:solidFill>
              </a:rPr>
              <a:t>have:</a:t>
            </a:r>
          </a:p>
          <a:p>
            <a:endParaRPr lang="en-US" sz="2000" dirty="0" smtClean="0">
              <a:solidFill>
                <a:srgbClr val="F2F2F2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2F2F2"/>
                </a:solidFill>
              </a:rPr>
              <a:t>    Been successful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2F2F2"/>
                </a:solidFill>
              </a:rPr>
              <a:t>    </a:t>
            </a:r>
            <a:r>
              <a:rPr lang="en-US" sz="2000" dirty="0" smtClean="0">
                <a:solidFill>
                  <a:srgbClr val="F2F2F2"/>
                </a:solidFill>
              </a:rPr>
              <a:t>Discover new opportunities</a:t>
            </a:r>
            <a:endParaRPr lang="en-US" sz="2000" dirty="0" smtClean="0">
              <a:solidFill>
                <a:srgbClr val="F2F2F2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2F2F2"/>
                </a:solidFill>
              </a:rPr>
              <a:t>    </a:t>
            </a:r>
            <a:r>
              <a:rPr lang="en-US" sz="2000" dirty="0" smtClean="0">
                <a:solidFill>
                  <a:srgbClr val="F2F2F2"/>
                </a:solidFill>
              </a:rPr>
              <a:t>Leverage </a:t>
            </a:r>
            <a:r>
              <a:rPr lang="en-US" sz="2000" dirty="0" smtClean="0">
                <a:solidFill>
                  <a:srgbClr val="F2F2F2"/>
                </a:solidFill>
              </a:rPr>
              <a:t>community assets</a:t>
            </a:r>
          </a:p>
          <a:p>
            <a:endParaRPr lang="en-US" sz="2000" dirty="0">
              <a:solidFill>
                <a:srgbClr val="F2F2F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 rot="8642201">
            <a:off x="-225940" y="5644494"/>
            <a:ext cx="3208028" cy="1828800"/>
            <a:chOff x="937841" y="2774266"/>
            <a:chExt cx="3208028" cy="1828800"/>
          </a:xfrm>
        </p:grpSpPr>
        <p:sp>
          <p:nvSpPr>
            <p:cNvPr id="11" name="5-Point Star 10"/>
            <p:cNvSpPr/>
            <p:nvPr/>
          </p:nvSpPr>
          <p:spPr>
            <a:xfrm rot="20813925">
              <a:off x="2317069" y="2774266"/>
              <a:ext cx="1828800" cy="1828800"/>
            </a:xfrm>
            <a:prstGeom prst="star5">
              <a:avLst>
                <a:gd name="adj" fmla="val 23565"/>
                <a:gd name="hf" fmla="val 105146"/>
                <a:gd name="vf" fmla="val 110557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5-Point Star 11"/>
            <p:cNvSpPr/>
            <p:nvPr/>
          </p:nvSpPr>
          <p:spPr>
            <a:xfrm rot="409566">
              <a:off x="2312903" y="3993231"/>
              <a:ext cx="547791" cy="485374"/>
            </a:xfrm>
            <a:prstGeom prst="star5">
              <a:avLst>
                <a:gd name="adj" fmla="val 23565"/>
                <a:gd name="hf" fmla="val 105146"/>
                <a:gd name="vf" fmla="val 110557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5-Point Star 12"/>
            <p:cNvSpPr/>
            <p:nvPr/>
          </p:nvSpPr>
          <p:spPr>
            <a:xfrm rot="409566">
              <a:off x="2309441" y="2920531"/>
              <a:ext cx="444695" cy="420970"/>
            </a:xfrm>
            <a:prstGeom prst="star5">
              <a:avLst>
                <a:gd name="adj" fmla="val 23565"/>
                <a:gd name="hf" fmla="val 105146"/>
                <a:gd name="vf" fmla="val 110557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5-Point Star 13"/>
            <p:cNvSpPr/>
            <p:nvPr/>
          </p:nvSpPr>
          <p:spPr>
            <a:xfrm rot="409566">
              <a:off x="1623642" y="3225332"/>
              <a:ext cx="444695" cy="420970"/>
            </a:xfrm>
            <a:prstGeom prst="star5">
              <a:avLst>
                <a:gd name="adj" fmla="val 23565"/>
                <a:gd name="hf" fmla="val 105146"/>
                <a:gd name="vf" fmla="val 110557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5-Point Star 14"/>
            <p:cNvSpPr/>
            <p:nvPr/>
          </p:nvSpPr>
          <p:spPr>
            <a:xfrm rot="409566">
              <a:off x="937841" y="2996732"/>
              <a:ext cx="444695" cy="420970"/>
            </a:xfrm>
            <a:prstGeom prst="star5">
              <a:avLst>
                <a:gd name="adj" fmla="val 23565"/>
                <a:gd name="hf" fmla="val 105146"/>
                <a:gd name="vf" fmla="val 110557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5-Point Star 5"/>
          <p:cNvSpPr/>
          <p:nvPr/>
        </p:nvSpPr>
        <p:spPr>
          <a:xfrm rot="20813925">
            <a:off x="6965269" y="-121331"/>
            <a:ext cx="1828800" cy="1828800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 rot="409566">
            <a:off x="6961103" y="1097634"/>
            <a:ext cx="547791" cy="485374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 rot="409566">
            <a:off x="6957641" y="24934"/>
            <a:ext cx="444695" cy="420970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 rot="409566">
            <a:off x="6271842" y="329735"/>
            <a:ext cx="444695" cy="420970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 rot="409566">
            <a:off x="5586041" y="101135"/>
            <a:ext cx="444695" cy="420970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52400" y="228600"/>
            <a:ext cx="8839200" cy="76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25400" cap="sq">
            <a:solidFill>
              <a:schemeClr val="bg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 the Logic Model the Core and Best Practice Pieces All Fit Together!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6" name="5-Point Star 25"/>
          <p:cNvSpPr/>
          <p:nvPr/>
        </p:nvSpPr>
        <p:spPr>
          <a:xfrm rot="20252817">
            <a:off x="6156574" y="5552509"/>
            <a:ext cx="1421620" cy="1397431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noFill/>
          <a:ln w="25400">
            <a:solidFill>
              <a:schemeClr val="tx2">
                <a:lumMod val="75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2438400" y="4126468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44561" y="6581001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Picture 29" descr="KIDSNOW-Vector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0" y="5943600"/>
            <a:ext cx="1219200" cy="674058"/>
          </a:xfrm>
          <a:prstGeom prst="rect">
            <a:avLst/>
          </a:prstGeom>
        </p:spPr>
      </p:pic>
      <p:pic>
        <p:nvPicPr>
          <p:cNvPr id="32" name="Picture 31" descr="KYsea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5701045"/>
            <a:ext cx="940257" cy="928355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3429000" y="1981200"/>
            <a:ext cx="2286000" cy="1066800"/>
          </a:xfrm>
          <a:prstGeom prst="ellipse">
            <a:avLst/>
          </a:prstGeom>
          <a:solidFill>
            <a:srgbClr val="262626"/>
          </a:solidFill>
          <a:ln w="1016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kern="1200" dirty="0" smtClean="0">
                <a:solidFill>
                  <a:schemeClr val="bg1"/>
                </a:solidFill>
              </a:rPr>
              <a:t>Needs Based Priorities</a:t>
            </a:r>
            <a:endParaRPr lang="en-US" sz="1600" kern="1200" dirty="0">
              <a:solidFill>
                <a:schemeClr val="bg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3962400" y="1066800"/>
            <a:ext cx="1219200" cy="660753"/>
          </a:xfrm>
          <a:prstGeom prst="ellipse">
            <a:avLst/>
          </a:prstGeom>
          <a:solidFill>
            <a:srgbClr val="262626"/>
          </a:solidFill>
          <a:ln w="762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kern="1200" dirty="0">
                <a:solidFill>
                  <a:srgbClr val="FFFFFF"/>
                </a:solidFill>
              </a:rPr>
              <a:t>Screener Data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572000" y="1752600"/>
            <a:ext cx="0" cy="285750"/>
          </a:xfrm>
          <a:prstGeom prst="straightConnector1">
            <a:avLst/>
          </a:prstGeom>
          <a:solidFill>
            <a:schemeClr val="bg1"/>
          </a:solidFill>
          <a:ln w="76200">
            <a:solidFill>
              <a:srgbClr val="FFFFFF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Oval 23"/>
          <p:cNvSpPr/>
          <p:nvPr/>
        </p:nvSpPr>
        <p:spPr>
          <a:xfrm>
            <a:off x="5867400" y="1600200"/>
            <a:ext cx="1219200" cy="838200"/>
          </a:xfrm>
          <a:prstGeom prst="ellipse">
            <a:avLst/>
          </a:prstGeom>
          <a:solidFill>
            <a:srgbClr val="262626"/>
          </a:solidFill>
          <a:ln w="762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kern="1200" dirty="0" smtClean="0">
                <a:solidFill>
                  <a:srgbClr val="FFFFFF"/>
                </a:solidFill>
              </a:rPr>
              <a:t>Federal&amp;</a:t>
            </a:r>
          </a:p>
          <a:p>
            <a:pPr algn="ctr"/>
            <a:r>
              <a:rPr lang="en-US" sz="1400" kern="1200" dirty="0" smtClean="0">
                <a:solidFill>
                  <a:srgbClr val="FFFFFF"/>
                </a:solidFill>
              </a:rPr>
              <a:t>State Priorities</a:t>
            </a:r>
            <a:endParaRPr lang="en-US" sz="1400" kern="1200" dirty="0">
              <a:solidFill>
                <a:srgbClr val="FFFFF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981200" y="1524000"/>
            <a:ext cx="1453444" cy="646642"/>
          </a:xfrm>
          <a:prstGeom prst="ellipse">
            <a:avLst/>
          </a:prstGeom>
          <a:solidFill>
            <a:srgbClr val="262626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kern="1200" dirty="0">
                <a:solidFill>
                  <a:srgbClr val="FFFFFF"/>
                </a:solidFill>
              </a:rPr>
              <a:t>Community Priorities</a:t>
            </a:r>
          </a:p>
        </p:txBody>
      </p:sp>
      <p:cxnSp>
        <p:nvCxnSpPr>
          <p:cNvPr id="27" name="Straight Arrow Connector 26"/>
          <p:cNvCxnSpPr>
            <a:stCxn id="24" idx="3"/>
          </p:cNvCxnSpPr>
          <p:nvPr/>
        </p:nvCxnSpPr>
        <p:spPr>
          <a:xfrm flipH="1">
            <a:off x="5638800" y="2315648"/>
            <a:ext cx="407148" cy="135099"/>
          </a:xfrm>
          <a:prstGeom prst="straightConnector1">
            <a:avLst/>
          </a:prstGeom>
          <a:solidFill>
            <a:schemeClr val="bg1"/>
          </a:solidFill>
          <a:ln w="76200">
            <a:solidFill>
              <a:srgbClr val="FFFFFF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3276600" y="2057400"/>
            <a:ext cx="369421" cy="142280"/>
          </a:xfrm>
          <a:prstGeom prst="straightConnector1">
            <a:avLst/>
          </a:prstGeom>
          <a:solidFill>
            <a:schemeClr val="bg1"/>
          </a:solidFill>
          <a:ln w="76200">
            <a:solidFill>
              <a:srgbClr val="FFFFFF"/>
            </a:solidFill>
            <a:head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3" name="Right Arrow 32"/>
          <p:cNvSpPr/>
          <p:nvPr/>
        </p:nvSpPr>
        <p:spPr>
          <a:xfrm rot="5400000">
            <a:off x="3517900" y="3949700"/>
            <a:ext cx="2209800" cy="406400"/>
          </a:xfrm>
          <a:prstGeom prst="rightArrow">
            <a:avLst>
              <a:gd name="adj1" fmla="val 100000"/>
              <a:gd name="adj2" fmla="val 44492"/>
            </a:avLst>
          </a:prstGeom>
          <a:solidFill>
            <a:schemeClr val="tx1">
              <a:lumMod val="85000"/>
              <a:lumOff val="15000"/>
            </a:schemeClr>
          </a:solidFill>
          <a:ln w="1016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 kern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62400" y="4419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5562600" y="3124200"/>
            <a:ext cx="1380067" cy="649464"/>
          </a:xfrm>
          <a:prstGeom prst="ellipse">
            <a:avLst/>
          </a:prstGeom>
          <a:solidFill>
            <a:srgbClr val="262626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kern="1200" dirty="0" smtClean="0">
                <a:solidFill>
                  <a:srgbClr val="FFFFFF"/>
                </a:solidFill>
              </a:rPr>
              <a:t>Core Content</a:t>
            </a:r>
            <a:endParaRPr lang="en-US" sz="1600" kern="1200" dirty="0">
              <a:solidFill>
                <a:srgbClr val="FFFFFF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6629400" y="3886200"/>
            <a:ext cx="1408289" cy="683331"/>
          </a:xfrm>
          <a:prstGeom prst="ellipse">
            <a:avLst/>
          </a:prstGeom>
          <a:solidFill>
            <a:srgbClr val="262626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kern="1200" dirty="0">
                <a:solidFill>
                  <a:srgbClr val="FFFFFF"/>
                </a:solidFill>
              </a:rPr>
              <a:t>TA/Coaching Credential</a:t>
            </a:r>
          </a:p>
        </p:txBody>
      </p:sp>
      <p:sp>
        <p:nvSpPr>
          <p:cNvPr id="38" name="Oval 37"/>
          <p:cNvSpPr/>
          <p:nvPr/>
        </p:nvSpPr>
        <p:spPr>
          <a:xfrm>
            <a:off x="5410200" y="4648200"/>
            <a:ext cx="1524000" cy="762000"/>
          </a:xfrm>
          <a:prstGeom prst="ellipse">
            <a:avLst/>
          </a:prstGeom>
          <a:solidFill>
            <a:srgbClr val="262626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kern="1200" dirty="0">
                <a:solidFill>
                  <a:srgbClr val="FFFFFF"/>
                </a:solidFill>
              </a:rPr>
              <a:t>Trainer </a:t>
            </a:r>
            <a:r>
              <a:rPr lang="en-US" sz="1200" kern="1200" dirty="0" smtClean="0">
                <a:solidFill>
                  <a:srgbClr val="FFFFFF"/>
                </a:solidFill>
              </a:rPr>
              <a:t>Competencies</a:t>
            </a:r>
            <a:endParaRPr lang="en-US" sz="1200" kern="1200" dirty="0">
              <a:solidFill>
                <a:srgbClr val="FFFFFF"/>
              </a:solidFill>
            </a:endParaRPr>
          </a:p>
        </p:txBody>
      </p:sp>
      <p:cxnSp>
        <p:nvCxnSpPr>
          <p:cNvPr id="41" name="Straight Connector 40"/>
          <p:cNvCxnSpPr>
            <a:stCxn id="36" idx="3"/>
          </p:cNvCxnSpPr>
          <p:nvPr/>
        </p:nvCxnSpPr>
        <p:spPr>
          <a:xfrm flipH="1">
            <a:off x="4876800" y="3678552"/>
            <a:ext cx="887906" cy="283848"/>
          </a:xfrm>
          <a:prstGeom prst="line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2" name="Straight Connector 41"/>
          <p:cNvCxnSpPr/>
          <p:nvPr/>
        </p:nvCxnSpPr>
        <p:spPr>
          <a:xfrm flipH="1" flipV="1">
            <a:off x="4876800" y="4572000"/>
            <a:ext cx="609600" cy="304800"/>
          </a:xfrm>
          <a:prstGeom prst="line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3" name="Straight Connector 52"/>
          <p:cNvCxnSpPr>
            <a:stCxn id="37" idx="2"/>
          </p:cNvCxnSpPr>
          <p:nvPr/>
        </p:nvCxnSpPr>
        <p:spPr>
          <a:xfrm flipH="1">
            <a:off x="4876800" y="4227866"/>
            <a:ext cx="1752600" cy="39334"/>
          </a:xfrm>
          <a:prstGeom prst="line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8" name="Oval 57"/>
          <p:cNvSpPr/>
          <p:nvPr/>
        </p:nvSpPr>
        <p:spPr>
          <a:xfrm>
            <a:off x="1371600" y="4495800"/>
            <a:ext cx="990600" cy="5334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kern="1200" dirty="0" smtClean="0">
                <a:solidFill>
                  <a:schemeClr val="tx1"/>
                </a:solidFill>
              </a:rPr>
              <a:t>Child</a:t>
            </a:r>
            <a:r>
              <a:rPr lang="en-US" sz="1600" b="1" kern="12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b="1" kern="1200" dirty="0" smtClean="0">
                <a:solidFill>
                  <a:schemeClr val="tx1"/>
                </a:solidFill>
              </a:rPr>
              <a:t>Care</a:t>
            </a:r>
            <a:endParaRPr lang="en-US" sz="1600" b="1" kern="1200" dirty="0">
              <a:solidFill>
                <a:schemeClr val="tx1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1981200" y="5105400"/>
            <a:ext cx="990600" cy="53340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kern="1200" dirty="0" smtClean="0">
                <a:solidFill>
                  <a:schemeClr val="tx1"/>
                </a:solidFill>
              </a:rPr>
              <a:t>Head</a:t>
            </a:r>
            <a:r>
              <a:rPr lang="en-US" sz="1600" b="1" kern="12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b="1" kern="1200" dirty="0" smtClean="0">
                <a:solidFill>
                  <a:schemeClr val="tx1"/>
                </a:solidFill>
              </a:rPr>
              <a:t>Start</a:t>
            </a:r>
            <a:endParaRPr lang="en-US" sz="1600" b="1" kern="1200" dirty="0">
              <a:solidFill>
                <a:schemeClr val="tx1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3962400" y="5867400"/>
            <a:ext cx="1143000" cy="5334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CECCs</a:t>
            </a:r>
            <a:endParaRPr lang="en-US" sz="1600" b="1" kern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2819400" y="5638800"/>
            <a:ext cx="1066800" cy="457200"/>
          </a:xfrm>
          <a:prstGeom prst="ellipse">
            <a:avLst/>
          </a:prstGeom>
          <a:solidFill>
            <a:srgbClr val="F2F2F2"/>
          </a:solidFill>
          <a:ln w="76200">
            <a:solidFill>
              <a:srgbClr val="0D0D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kern="1200" dirty="0" smtClean="0">
                <a:solidFill>
                  <a:srgbClr val="0D0D0D"/>
                </a:solidFill>
              </a:rPr>
              <a:t>Pre</a:t>
            </a:r>
          </a:p>
          <a:p>
            <a:pPr algn="ctr"/>
            <a:r>
              <a:rPr lang="en-US" sz="1600" b="1" kern="1200" dirty="0">
                <a:solidFill>
                  <a:srgbClr val="0D0D0D"/>
                </a:solidFill>
              </a:rPr>
              <a:t>K</a:t>
            </a:r>
          </a:p>
        </p:txBody>
      </p:sp>
      <p:sp>
        <p:nvSpPr>
          <p:cNvPr id="62" name="Oval 61"/>
          <p:cNvSpPr/>
          <p:nvPr/>
        </p:nvSpPr>
        <p:spPr>
          <a:xfrm>
            <a:off x="5181600" y="5791200"/>
            <a:ext cx="1066800" cy="457200"/>
          </a:xfrm>
          <a:prstGeom prst="ellipse">
            <a:avLst/>
          </a:prstGeom>
          <a:solidFill>
            <a:srgbClr val="F2F2F2"/>
          </a:solidFill>
          <a:ln w="762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kern="1200" dirty="0" smtClean="0">
                <a:solidFill>
                  <a:srgbClr val="0D0D0D"/>
                </a:solidFill>
              </a:rPr>
              <a:t>Other</a:t>
            </a:r>
            <a:endParaRPr lang="en-US" sz="1600" b="1" kern="1200" dirty="0">
              <a:solidFill>
                <a:srgbClr val="0D0D0D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828800" y="2286000"/>
            <a:ext cx="457200" cy="2209800"/>
          </a:xfrm>
          <a:prstGeom prst="upArrow">
            <a:avLst>
              <a:gd name="adj1" fmla="val 19136"/>
              <a:gd name="adj2" fmla="val 50000"/>
            </a:avLst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685800" y="2286000"/>
            <a:ext cx="1179938" cy="923330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Feed back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from the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Field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391400" y="2362200"/>
            <a:ext cx="1066800" cy="923330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Effective Delivery Systems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40905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 rot="8642201">
            <a:off x="-225940" y="5644494"/>
            <a:ext cx="3208028" cy="1828800"/>
            <a:chOff x="937841" y="2774266"/>
            <a:chExt cx="3208028" cy="1828800"/>
          </a:xfrm>
        </p:grpSpPr>
        <p:sp>
          <p:nvSpPr>
            <p:cNvPr id="11" name="5-Point Star 10"/>
            <p:cNvSpPr/>
            <p:nvPr/>
          </p:nvSpPr>
          <p:spPr>
            <a:xfrm rot="20813925">
              <a:off x="2317069" y="2774266"/>
              <a:ext cx="1828800" cy="1828800"/>
            </a:xfrm>
            <a:prstGeom prst="star5">
              <a:avLst>
                <a:gd name="adj" fmla="val 23565"/>
                <a:gd name="hf" fmla="val 105146"/>
                <a:gd name="vf" fmla="val 110557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5-Point Star 11"/>
            <p:cNvSpPr/>
            <p:nvPr/>
          </p:nvSpPr>
          <p:spPr>
            <a:xfrm rot="409566">
              <a:off x="2312903" y="3993231"/>
              <a:ext cx="547791" cy="485374"/>
            </a:xfrm>
            <a:prstGeom prst="star5">
              <a:avLst>
                <a:gd name="adj" fmla="val 23565"/>
                <a:gd name="hf" fmla="val 105146"/>
                <a:gd name="vf" fmla="val 110557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5-Point Star 12"/>
            <p:cNvSpPr/>
            <p:nvPr/>
          </p:nvSpPr>
          <p:spPr>
            <a:xfrm rot="409566">
              <a:off x="2309441" y="2920531"/>
              <a:ext cx="444695" cy="420970"/>
            </a:xfrm>
            <a:prstGeom prst="star5">
              <a:avLst>
                <a:gd name="adj" fmla="val 23565"/>
                <a:gd name="hf" fmla="val 105146"/>
                <a:gd name="vf" fmla="val 110557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5-Point Star 13"/>
            <p:cNvSpPr/>
            <p:nvPr/>
          </p:nvSpPr>
          <p:spPr>
            <a:xfrm rot="409566">
              <a:off x="1623642" y="3225332"/>
              <a:ext cx="444695" cy="420970"/>
            </a:xfrm>
            <a:prstGeom prst="star5">
              <a:avLst>
                <a:gd name="adj" fmla="val 23565"/>
                <a:gd name="hf" fmla="val 105146"/>
                <a:gd name="vf" fmla="val 110557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5-Point Star 14"/>
            <p:cNvSpPr/>
            <p:nvPr/>
          </p:nvSpPr>
          <p:spPr>
            <a:xfrm rot="409566">
              <a:off x="937841" y="2996732"/>
              <a:ext cx="444695" cy="420970"/>
            </a:xfrm>
            <a:prstGeom prst="star5">
              <a:avLst>
                <a:gd name="adj" fmla="val 23565"/>
                <a:gd name="hf" fmla="val 105146"/>
                <a:gd name="vf" fmla="val 110557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5-Point Star 5"/>
          <p:cNvSpPr/>
          <p:nvPr/>
        </p:nvSpPr>
        <p:spPr>
          <a:xfrm rot="20813925">
            <a:off x="6965269" y="-121331"/>
            <a:ext cx="1828800" cy="1828800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 rot="409566">
            <a:off x="6961103" y="1097634"/>
            <a:ext cx="547791" cy="485374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 rot="409566">
            <a:off x="6957641" y="24934"/>
            <a:ext cx="444695" cy="420970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 rot="409566">
            <a:off x="6271842" y="329735"/>
            <a:ext cx="444695" cy="420970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 rot="409566">
            <a:off x="5586041" y="101135"/>
            <a:ext cx="444695" cy="420970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52400" y="228600"/>
            <a:ext cx="8839200" cy="685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/>
              <a:t>Who needs Early Childhood Professional Development?</a:t>
            </a:r>
            <a:endParaRPr lang="en-US" sz="2400" b="1" i="1" dirty="0"/>
          </a:p>
        </p:txBody>
      </p:sp>
      <p:sp>
        <p:nvSpPr>
          <p:cNvPr id="21" name="5-Point Star 20"/>
          <p:cNvSpPr/>
          <p:nvPr/>
        </p:nvSpPr>
        <p:spPr>
          <a:xfrm rot="2076774">
            <a:off x="7825164" y="4167565"/>
            <a:ext cx="1828800" cy="1828800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noFill/>
          <a:ln w="25400">
            <a:solidFill>
              <a:schemeClr val="tx2">
                <a:lumMod val="75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 rot="804899">
            <a:off x="8528040" y="3508396"/>
            <a:ext cx="765838" cy="692131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noFill/>
          <a:ln w="25400">
            <a:solidFill>
              <a:schemeClr val="tx2">
                <a:lumMod val="75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 rot="20964658">
            <a:off x="7820102" y="3710767"/>
            <a:ext cx="632179" cy="577754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noFill/>
          <a:ln w="25400">
            <a:solidFill>
              <a:schemeClr val="tx2">
                <a:lumMod val="75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804899">
            <a:off x="8274869" y="2945268"/>
            <a:ext cx="480715" cy="446786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noFill/>
          <a:ln w="25400">
            <a:solidFill>
              <a:schemeClr val="tx2">
                <a:lumMod val="75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 rot="20252817">
            <a:off x="6156574" y="5552509"/>
            <a:ext cx="1421620" cy="1397431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noFill/>
          <a:ln w="25400">
            <a:solidFill>
              <a:schemeClr val="tx2">
                <a:lumMod val="75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7" name="5-Point Star 26"/>
          <p:cNvSpPr/>
          <p:nvPr/>
        </p:nvSpPr>
        <p:spPr>
          <a:xfrm rot="804899">
            <a:off x="8750840" y="2628344"/>
            <a:ext cx="361124" cy="318636"/>
          </a:xfrm>
          <a:prstGeom prst="star5">
            <a:avLst>
              <a:gd name="adj" fmla="val 23565"/>
              <a:gd name="hf" fmla="val 105146"/>
              <a:gd name="vf" fmla="val 110557"/>
            </a:avLst>
          </a:prstGeom>
          <a:noFill/>
          <a:ln w="25400">
            <a:solidFill>
              <a:schemeClr val="tx2">
                <a:lumMod val="75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2" name="AutoShape 4" descr="data:image/jpeg;base64,/9j/4AAQSkZJRgABAQAAAQABAAD/2wCEAAkGBg8QDw0PDQ8PDw8PDQ8MDw8ODg8NDg8NFBAVFxQQHhQXGzIeGBklGRUUIC8hJDMrLCwtFR49NTA2NyktLCkBCQoKDgwOFw8PGiwfHh0pNSozLDU1KSwsKjApLDU1KTUsKSwsLywyKi0sKiwpKSwpKSosLCwsKi4sNSk1NTQsKf/AABEIAGAAhgMBIgACEQEDEQH/xAAcAAACAwEBAQEAAAAAAAAAAAABAgADBwUGBAj/xAA6EAACAgECAwYDAwoHAAAAAAABAgADEQQSBSExBgcTQVFhInGBIzKhFBUXU4ORk8HR4UJSVKOxwvD/xAAbAQACAwEBAQAAAAAAAAAAAAAAAQIEBgMFB//EACkRAAIBAwMCBQUBAAAAAAAAAAABAgMEEQUTIRIxIkFRkaEVI0JhcRT/2gAMAwEAAhEDEQA/AM7xJGxCFn1DBnxcQgRgsbbGAgWMBGCxgsYCYjBY2IcQGKBGAjBYQsMDwLiMFjYhxGPAgWNiMFhCwHgULDtj4jAQGIFkj7YYBg5gWMFjBYwERzECxgIwEIWA8C4hCx8Q4gPAu2ECMBGCxjwJiECfZwzRi2+iosEFt1dRfGdoZgN2M+80rSdzKC37XVM9IQckTw7TZzyM8wB09/8Ak0Lu/o23hm+WjtClKfKKdP3PV2V6exNW4DUh7M1c2ZhkYBPwjnjBz0ngOM8Gt0l9mnvA8RMZKklGBAIYH0wZ+i9Bo1pqrpQsVrQIpdi7EAcsk9TOD2l7B6bX2pdc1qOqCv7NlAZASQMEHzJmas9YqQqPebcWW526cfD3MGCwgT3Or7p9YNRZXSUNIXfXdY20N6IQB978J8nDu7XX2Xmm2s0oud17fHXyAPLB+I8x+PpNGtTtWurrXqVdmeex5PEIWdHjvCjpdTfpzk+HYVDMNpZfJse4nw4l6nUjUipR7Mi444YoEkfEM6Bg5oWELHxDtiOOBcQgRgsv0mje2xKqlL2OcKo6scE4/CJyUVl9iSR8+2ELO9oOxWuvLLXQ29dpdHIqZFZSVYhugODj5SrhvZfVX6htKlRW5MmxbPg8NQQCTn5j5yt/soc+NcE9uXocgCMFnuuzvd3b+cfB1lbGirNhcY2WrnC++GwfflPS6/utV9auqqvCVm9LnqNeSApBIBB55I8/XzlCrrFCE+lPPGcnWNCTWT4e7nsEVLanX0EMrVtp1cgj7uS5X6jGemJpgkAhmNubidxUc5noQgoLCBJDJK5MkEMkAPH96GhrfQPYwXfU9ZrY/eBZwCB8wentMaxN+7VcEXWaW2k5DY31kZ5Wrnacefp9ZhD0lWZWBDKSrA9QQcETX6BVTpSp55TyU7iPOSnbJLQsM0fUVjmARgsYCdjgvZPV6xLLNNVvWvAY7lXLYztGepxIVasKUeqbwjnGLfY42JpvdHwrSWLdcyh9TXYv3xkVpjKsvuSG5+04HYThdX5xXT6+k5NdiLVahA8X3B9g02unTog21qqL/lRQq/uEzWs36a2IefOS5b0vyY+0RPyZN/ibRv2+HvwN2zOdufTPPEshmVLoNsmIZIASSSSAEkkkgBJJJIAAzOu3/Yl2d9ZpgG3YNtQABBA5258/LM9zxXjFGmTxL3CDyHVmPoB1MzLtb23fV/ZUBq9P/iB5PaffHQe37/b1dMp191TpcLzfkcK0o4wzyPh/+6yS4JJNr1FA44E2fuotY8PAbbhb7ETaMHbyJz6nJP0xMj4elJtT8oLrVn4zWA1mMdBnlmaR2b7d8N0emr06DUHblmY0gF3Y5LY3TytajOrTVOEW3nJ3oYTyzQX0lbOljIhsQEI5UF1B6gHqJbPG/pW4f6aj+F/ecLtX3jCxaTw62+p1cmzKBVZMchz68xMzDT7iclHpa/pbdSKNPhmLnvJ4n+uT6UVyfpG4n+uX+DWP5S39Euf17kN+JtEExcd4HEv9R/t1/wBJdX3jcSHW1D86Ug9EuV6e4b8TYpJkq95fEPWk/sv7yxe83Xea0H9mf6zn9HufRe4b8DVpJmK96Wr86dOfpYP+0sXvR1HnRT9DYP5yD0q6X4/KHvwNKnxcW4vVpajbe21MheQLEsegAEzviHePqrFC1KlBzzZfjY+3xDlPN6vWW3MXusexic5di2PYeg+UsUNHqyf3HhfJCVwl2Pu7UcebWXs+T4SErSpUKVQ46+5xOQFloSMEmlpU40YKEOyKTk5PLKwsEvCwzp1ETg7YdksCRgsuZJiBYwWWBIwSRchFYSMElgWOEkXICsJGCywJGCyDkIrCxwkcJHCSLkBWEjBJYFjBZByEVhI4SOFjhJFyArCxgssCRgkg5CyVhJJcFkkeoD//2Q=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data:image/jpeg;base64,/9j/4AAQSkZJRgABAQAAAQABAAD/2wCEAAkGBg8QDw0PDQ8PDw8PDQ8MDw8ODg8NDg8NFBAVFxQQHhQXGzIeGBklGRUUIC8hJDMrLCwtFR49NTA2NyktLCkBCQoKDgwOFw8PGiwfHh0pNSozLDU1KSwsKjApLDU1KTUsKSwsLywyKi0sKiwpKSwpKSosLCwsKi4sNSk1NTQsKf/AABEIAGAAhgMBIgACEQEDEQH/xAAcAAACAwEBAQEAAAAAAAAAAAABAgADBwUGBAj/xAA6EAACAgECAwYDAwoHAAAAAAABAgADEQQSBSExBgcTQVFhInGBIzKhFBUXU4ORk8HR4UJSVKOxwvD/xAAbAQACAwEBAQAAAAAAAAAAAAAAAQIEBgMFB//EACkRAAIBAwMCBQUBAAAAAAAAAAABAgMEEQUTIRIxIkFRkaEVI0JhcRT/2gAMAwEAAhEDEQA/AM7xJGxCFn1DBnxcQgRgsbbGAgWMBGCxgsYCYjBY2IcQGKBGAjBYQsMDwLiMFjYhxGPAgWNiMFhCwHgULDtj4jAQGIFkj7YYBg5gWMFjBYwERzECxgIwEIWA8C4hCx8Q4gPAu2ECMBGCxjwJiECfZwzRi2+iosEFt1dRfGdoZgN2M+80rSdzKC37XVM9IQckTw7TZzyM8wB09/8Ak0Lu/o23hm+WjtClKfKKdP3PV2V6exNW4DUh7M1c2ZhkYBPwjnjBz0ngOM8Gt0l9mnvA8RMZKklGBAIYH0wZ+i9Bo1pqrpQsVrQIpdi7EAcsk9TOD2l7B6bX2pdc1qOqCv7NlAZASQMEHzJmas9YqQqPebcWW526cfD3MGCwgT3Or7p9YNRZXSUNIXfXdY20N6IQB978J8nDu7XX2Xmm2s0oud17fHXyAPLB+I8x+PpNGtTtWurrXqVdmeex5PEIWdHjvCjpdTfpzk+HYVDMNpZfJse4nw4l6nUjUipR7Mi444YoEkfEM6Bg5oWELHxDtiOOBcQgRgsv0mje2xKqlL2OcKo6scE4/CJyUVl9iSR8+2ELO9oOxWuvLLXQ29dpdHIqZFZSVYhugODj5SrhvZfVX6htKlRW5MmxbPg8NQQCTn5j5yt/soc+NcE9uXocgCMFnuuzvd3b+cfB1lbGirNhcY2WrnC++GwfflPS6/utV9auqqvCVm9LnqNeSApBIBB55I8/XzlCrrFCE+lPPGcnWNCTWT4e7nsEVLanX0EMrVtp1cgj7uS5X6jGemJpgkAhmNubidxUc5noQgoLCBJDJK5MkEMkAPH96GhrfQPYwXfU9ZrY/eBZwCB8wentMaxN+7VcEXWaW2k5DY31kZ5Wrnacefp9ZhD0lWZWBDKSrA9QQcETX6BVTpSp55TyU7iPOSnbJLQsM0fUVjmARgsYCdjgvZPV6xLLNNVvWvAY7lXLYztGepxIVasKUeqbwjnGLfY42JpvdHwrSWLdcyh9TXYv3xkVpjKsvuSG5+04HYThdX5xXT6+k5NdiLVahA8X3B9g02unTog21qqL/lRQq/uEzWs36a2IefOS5b0vyY+0RPyZN/ibRv2+HvwN2zOdufTPPEshmVLoNsmIZIASSSSAEkkkgBJJJIAAzOu3/Yl2d9ZpgG3YNtQABBA5258/LM9zxXjFGmTxL3CDyHVmPoB1MzLtb23fV/ZUBq9P/iB5PaffHQe37/b1dMp191TpcLzfkcK0o4wzyPh/+6yS4JJNr1FA44E2fuotY8PAbbhb7ETaMHbyJz6nJP0xMj4elJtT8oLrVn4zWA1mMdBnlmaR2b7d8N0emr06DUHblmY0gF3Y5LY3TytajOrTVOEW3nJ3oYTyzQX0lbOljIhsQEI5UF1B6gHqJbPG/pW4f6aj+F/ecLtX3jCxaTw62+p1cmzKBVZMchz68xMzDT7iclHpa/pbdSKNPhmLnvJ4n+uT6UVyfpG4n+uX+DWP5S39Euf17kN+JtEExcd4HEv9R/t1/wBJdX3jcSHW1D86Ug9EuV6e4b8TYpJkq95fEPWk/sv7yxe83Xea0H9mf6zn9HufRe4b8DVpJmK96Wr86dOfpYP+0sXvR1HnRT9DYP5yD0q6X4/KHvwNKnxcW4vVpajbe21MheQLEsegAEzviHePqrFC1KlBzzZfjY+3xDlPN6vWW3MXusexic5di2PYeg+UsUNHqyf3HhfJCVwl2Pu7UcebWXs+T4SErSpUKVQ46+5xOQFloSMEmlpU40YKEOyKTk5PLKwsEvCwzp1ETg7YdksCRgsuZJiBYwWWBIwSRchFYSMElgWOEkXICsJGCywJGCyDkIrCxwkcJHCSLkBWEjBJYFjBZByEVhI4SOFjhJFyArCxgssCRgkg5CyVhJJcFkkeoD//2Q==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" name="Picture 27" descr="KYse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5791200"/>
            <a:ext cx="940257" cy="928355"/>
          </a:xfrm>
          <a:prstGeom prst="rect">
            <a:avLst/>
          </a:prstGeom>
        </p:spPr>
      </p:pic>
      <p:pic>
        <p:nvPicPr>
          <p:cNvPr id="29" name="Picture 28" descr="KIDSNOW-Vector.wm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0" y="5943600"/>
            <a:ext cx="1219200" cy="6740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12192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/>
              <a:t>	</a:t>
            </a:r>
          </a:p>
        </p:txBody>
      </p:sp>
      <p:sp>
        <p:nvSpPr>
          <p:cNvPr id="31" name="Oval 30"/>
          <p:cNvSpPr/>
          <p:nvPr/>
        </p:nvSpPr>
        <p:spPr>
          <a:xfrm>
            <a:off x="1981200" y="2971800"/>
            <a:ext cx="2667000" cy="25908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876800" y="2971800"/>
            <a:ext cx="2667000" cy="25908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62000" y="1066800"/>
            <a:ext cx="2667000" cy="25908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505200" y="1143000"/>
            <a:ext cx="2667000" cy="25908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248400" y="1066800"/>
            <a:ext cx="2667000" cy="25908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4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1219200" y="2057400"/>
            <a:ext cx="17317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Licensed Center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Employees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038600" y="2209800"/>
            <a:ext cx="1695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Preschool Aides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705600" y="2057400"/>
            <a:ext cx="1823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Family Child Care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Home </a:t>
            </a:r>
            <a:r>
              <a:rPr lang="en-US" b="1" dirty="0" smtClean="0">
                <a:solidFill>
                  <a:schemeClr val="bg1"/>
                </a:solidFill>
              </a:rPr>
              <a:t>Providers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209800" y="3886200"/>
            <a:ext cx="22414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Family and Consumer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 Science Students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029200" y="3886200"/>
            <a:ext cx="2520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Head Start/Early Head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Start Teachers and Aides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29772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DF8963ED60A848B72BFBB8F7756B4B" ma:contentTypeVersion="1" ma:contentTypeDescription="Create a new document." ma:contentTypeScope="" ma:versionID="729d8df98fee19964cf0ac5377850f1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447206dab0015f8b9f8924535193e8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8806DBC-066A-40FF-8212-AEE2C6DB5A79}"/>
</file>

<file path=customXml/itemProps2.xml><?xml version="1.0" encoding="utf-8"?>
<ds:datastoreItem xmlns:ds="http://schemas.openxmlformats.org/officeDocument/2006/customXml" ds:itemID="{348C0D5C-82AA-47BD-8AAB-32E24499CA78}"/>
</file>

<file path=customXml/itemProps3.xml><?xml version="1.0" encoding="utf-8"?>
<ds:datastoreItem xmlns:ds="http://schemas.openxmlformats.org/officeDocument/2006/customXml" ds:itemID="{62D5E61F-A50C-4516-90E6-1803308692FC}"/>
</file>

<file path=docProps/app.xml><?xml version="1.0" encoding="utf-8"?>
<Properties xmlns="http://schemas.openxmlformats.org/officeDocument/2006/extended-properties" xmlns:vt="http://schemas.openxmlformats.org/officeDocument/2006/docPropsVTypes">
  <TotalTime>2052</TotalTime>
  <Words>1150</Words>
  <Application>Microsoft Office PowerPoint</Application>
  <PresentationFormat>On-screen Show (4:3)</PresentationFormat>
  <Paragraphs>220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Joe Roberts</dc:creator>
  <cp:lastModifiedBy>amandab.flanary</cp:lastModifiedBy>
  <cp:revision>173</cp:revision>
  <dcterms:created xsi:type="dcterms:W3CDTF">2013-01-25T13:45:34Z</dcterms:created>
  <dcterms:modified xsi:type="dcterms:W3CDTF">2013-02-11T20:13:21Z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0x010100C5DF8963ED60A848B72BFBB8F7756B4B</vt:lpwstr>
  </property>
</Properties>
</file>