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62" r:id="rId2"/>
    <p:sldId id="256" r:id="rId3"/>
    <p:sldId id="263" r:id="rId4"/>
    <p:sldId id="264" r:id="rId5"/>
    <p:sldId id="257" r:id="rId6"/>
    <p:sldId id="258" r:id="rId7"/>
    <p:sldId id="259" r:id="rId8"/>
    <p:sldId id="260" r:id="rId9"/>
    <p:sldId id="261" r:id="rId10"/>
  </p:sldIdLst>
  <p:sldSz cx="9144000" cy="6858000" type="screen4x3"/>
  <p:notesSz cx="7150100" cy="9436100"/>
  <p:defaultTextStyle>
    <a:defPPr>
      <a:defRPr lang="en-US"/>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06" autoAdjust="0"/>
    <p:restoredTop sz="90929"/>
  </p:normalViewPr>
  <p:slideViewPr>
    <p:cSldViewPr>
      <p:cViewPr varScale="1">
        <p:scale>
          <a:sx n="92" d="100"/>
          <a:sy n="92" d="100"/>
        </p:scale>
        <p:origin x="-102" y="-2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98800" cy="471488"/>
          </a:xfrm>
          <a:prstGeom prst="rect">
            <a:avLst/>
          </a:prstGeom>
          <a:noFill/>
          <a:ln w="9525">
            <a:noFill/>
            <a:miter lim="800000"/>
            <a:headEnd/>
            <a:tailEnd/>
          </a:ln>
          <a:effectLst/>
        </p:spPr>
        <p:txBody>
          <a:bodyPr vert="horz" wrap="square" lIns="94778" tIns="47389" rIns="94778" bIns="47389" numCol="1" anchor="t" anchorCtr="0" compatLnSpc="1">
            <a:prstTxWarp prst="textNoShape">
              <a:avLst/>
            </a:prstTxWarp>
          </a:bodyPr>
          <a:lstStyle>
            <a:lvl1pPr defTabSz="947738">
              <a:defRPr sz="1200"/>
            </a:lvl1pPr>
          </a:lstStyle>
          <a:p>
            <a:endParaRPr lang="en-US"/>
          </a:p>
        </p:txBody>
      </p:sp>
      <p:sp>
        <p:nvSpPr>
          <p:cNvPr id="10243" name="Rectangle 3"/>
          <p:cNvSpPr>
            <a:spLocks noGrp="1" noChangeArrowheads="1"/>
          </p:cNvSpPr>
          <p:nvPr>
            <p:ph type="dt" sz="quarter" idx="1"/>
          </p:nvPr>
        </p:nvSpPr>
        <p:spPr bwMode="auto">
          <a:xfrm>
            <a:off x="4051300" y="0"/>
            <a:ext cx="3098800" cy="471488"/>
          </a:xfrm>
          <a:prstGeom prst="rect">
            <a:avLst/>
          </a:prstGeom>
          <a:noFill/>
          <a:ln w="9525">
            <a:noFill/>
            <a:miter lim="800000"/>
            <a:headEnd/>
            <a:tailEnd/>
          </a:ln>
          <a:effectLst/>
        </p:spPr>
        <p:txBody>
          <a:bodyPr vert="horz" wrap="square" lIns="94778" tIns="47389" rIns="94778" bIns="47389" numCol="1" anchor="t" anchorCtr="0" compatLnSpc="1">
            <a:prstTxWarp prst="textNoShape">
              <a:avLst/>
            </a:prstTxWarp>
          </a:bodyPr>
          <a:lstStyle>
            <a:lvl1pPr algn="r" defTabSz="947738">
              <a:defRPr sz="1200"/>
            </a:lvl1pPr>
          </a:lstStyle>
          <a:p>
            <a:endParaRPr lang="en-US"/>
          </a:p>
        </p:txBody>
      </p:sp>
      <p:sp>
        <p:nvSpPr>
          <p:cNvPr id="10244" name="Rectangle 4"/>
          <p:cNvSpPr>
            <a:spLocks noGrp="1" noChangeArrowheads="1"/>
          </p:cNvSpPr>
          <p:nvPr>
            <p:ph type="ftr" sz="quarter" idx="2"/>
          </p:nvPr>
        </p:nvSpPr>
        <p:spPr bwMode="auto">
          <a:xfrm>
            <a:off x="0" y="8964613"/>
            <a:ext cx="3098800" cy="471487"/>
          </a:xfrm>
          <a:prstGeom prst="rect">
            <a:avLst/>
          </a:prstGeom>
          <a:noFill/>
          <a:ln w="9525">
            <a:noFill/>
            <a:miter lim="800000"/>
            <a:headEnd/>
            <a:tailEnd/>
          </a:ln>
          <a:effectLst/>
        </p:spPr>
        <p:txBody>
          <a:bodyPr vert="horz" wrap="square" lIns="94778" tIns="47389" rIns="94778" bIns="47389" numCol="1" anchor="b" anchorCtr="0" compatLnSpc="1">
            <a:prstTxWarp prst="textNoShape">
              <a:avLst/>
            </a:prstTxWarp>
          </a:bodyPr>
          <a:lstStyle>
            <a:lvl1pPr defTabSz="947738">
              <a:defRPr sz="1200"/>
            </a:lvl1pPr>
          </a:lstStyle>
          <a:p>
            <a:endParaRPr lang="en-US"/>
          </a:p>
        </p:txBody>
      </p:sp>
      <p:sp>
        <p:nvSpPr>
          <p:cNvPr id="10245" name="Rectangle 5"/>
          <p:cNvSpPr>
            <a:spLocks noGrp="1" noChangeArrowheads="1"/>
          </p:cNvSpPr>
          <p:nvPr>
            <p:ph type="sldNum" sz="quarter" idx="3"/>
          </p:nvPr>
        </p:nvSpPr>
        <p:spPr bwMode="auto">
          <a:xfrm>
            <a:off x="4051300" y="8964613"/>
            <a:ext cx="3098800" cy="471487"/>
          </a:xfrm>
          <a:prstGeom prst="rect">
            <a:avLst/>
          </a:prstGeom>
          <a:noFill/>
          <a:ln w="9525">
            <a:noFill/>
            <a:miter lim="800000"/>
            <a:headEnd/>
            <a:tailEnd/>
          </a:ln>
          <a:effectLst/>
        </p:spPr>
        <p:txBody>
          <a:bodyPr vert="horz" wrap="square" lIns="94778" tIns="47389" rIns="94778" bIns="47389" numCol="1" anchor="b" anchorCtr="0" compatLnSpc="1">
            <a:prstTxWarp prst="textNoShape">
              <a:avLst/>
            </a:prstTxWarp>
          </a:bodyPr>
          <a:lstStyle>
            <a:lvl1pPr algn="r" defTabSz="947738">
              <a:defRPr sz="1200"/>
            </a:lvl1pPr>
          </a:lstStyle>
          <a:p>
            <a:fld id="{76682955-B184-47BC-AA45-741951AD21F3}"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3B936EC-41BC-4133-AB2E-001D6395C66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356F7B5-35FB-4253-BC7B-208A675210C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DA76FDB-C92E-4531-ABEA-B53946D3343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132F84E-36AC-4BCB-807A-B56A3EAD72B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C8FE714-8FB6-4ABD-B863-F7B2F61C68F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5FC1125-EAD8-427B-B4B8-4F18CE0F90D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818BEF6-9014-48D2-A375-BBA3BE6972A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58C45F5-F956-41C4-A197-91C22BDC163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1E5431F-D42A-49D2-8397-1347DD1264B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04F96C0-314A-43F7-92BA-AA4CCD6C8C3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9B2332B-9E69-4E0B-8F8F-082718F3E0A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B91AEDC0-2F7C-4F01-8F6E-E5508467107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3" name="Picture 5" descr="DSC00019"/>
          <p:cNvPicPr>
            <a:picLocks noChangeAspect="1" noChangeArrowheads="1"/>
          </p:cNvPicPr>
          <p:nvPr/>
        </p:nvPicPr>
        <p:blipFill>
          <a:blip r:embed="rId2" cstate="print"/>
          <a:srcRect/>
          <a:stretch>
            <a:fillRect/>
          </a:stretch>
        </p:blipFill>
        <p:spPr bwMode="auto">
          <a:xfrm>
            <a:off x="6324600" y="4876800"/>
            <a:ext cx="2438400" cy="1828800"/>
          </a:xfrm>
          <a:prstGeom prst="rect">
            <a:avLst/>
          </a:prstGeom>
          <a:noFill/>
        </p:spPr>
      </p:pic>
      <p:sp>
        <p:nvSpPr>
          <p:cNvPr id="12294" name="Rectangle 6"/>
          <p:cNvSpPr>
            <a:spLocks noChangeArrowheads="1"/>
          </p:cNvSpPr>
          <p:nvPr/>
        </p:nvSpPr>
        <p:spPr bwMode="auto">
          <a:xfrm>
            <a:off x="0" y="152400"/>
            <a:ext cx="9144000" cy="457200"/>
          </a:xfrm>
          <a:prstGeom prst="rect">
            <a:avLst/>
          </a:prstGeom>
          <a:noFill/>
          <a:ln w="9525">
            <a:noFill/>
            <a:miter lim="800000"/>
            <a:headEnd/>
            <a:tailEnd/>
          </a:ln>
          <a:effectLst/>
        </p:spPr>
        <p:txBody>
          <a:bodyPr>
            <a:spAutoFit/>
          </a:bodyPr>
          <a:lstStyle/>
          <a:p>
            <a:pPr algn="ctr"/>
            <a:r>
              <a:rPr lang="en-US" b="1">
                <a:solidFill>
                  <a:srgbClr val="800080"/>
                </a:solidFill>
              </a:rPr>
              <a:t>Turtle Technique</a:t>
            </a:r>
          </a:p>
        </p:txBody>
      </p:sp>
      <p:sp>
        <p:nvSpPr>
          <p:cNvPr id="12295" name="Rectangle 7"/>
          <p:cNvSpPr>
            <a:spLocks noChangeArrowheads="1"/>
          </p:cNvSpPr>
          <p:nvPr/>
        </p:nvSpPr>
        <p:spPr bwMode="auto">
          <a:xfrm>
            <a:off x="228600" y="609600"/>
            <a:ext cx="8624888" cy="4608513"/>
          </a:xfrm>
          <a:prstGeom prst="rect">
            <a:avLst/>
          </a:prstGeom>
          <a:noFill/>
          <a:ln w="9525">
            <a:noFill/>
            <a:miter lim="800000"/>
            <a:headEnd/>
            <a:tailEnd/>
          </a:ln>
          <a:effectLst/>
        </p:spPr>
        <p:txBody>
          <a:bodyPr>
            <a:spAutoFit/>
          </a:bodyPr>
          <a:lstStyle/>
          <a:p>
            <a:r>
              <a:rPr lang="en-US" sz="1800"/>
              <a:t>The “Turtle Technique” is a technique for helping children with controlling anger (see next slide for steps to teach).  This technique can be used in conjunction with the scripted story, “Tucker Turtle Takes Time to Tuck and Think” (see file on CD).  For additional guidance on how to help children with anger control, please read the article provided on your CD called “Helping Young Children Control Their Anger and Handle Disappointment”.</a:t>
            </a:r>
          </a:p>
          <a:p>
            <a:endParaRPr lang="en-US" sz="800"/>
          </a:p>
          <a:p>
            <a:r>
              <a:rPr lang="en-US" sz="1800" b="1"/>
              <a:t>Assembly Directions:</a:t>
            </a:r>
          </a:p>
          <a:p>
            <a:r>
              <a:rPr lang="en-US" sz="1800"/>
              <a:t>Print the pictures on cardstock (or printer paper and glue to manila folder to increase durability) and laminate the “full size” cues.  For the “key ring” cues (see photograph below), first laminate and then punch holes in the corners of the picture cues and attach to the coiled bracelet key ring.  The key ring can then be worn on the teacher’s wrist for quick access when individually prompting children. Printing directions are on slides 3 and 4.</a:t>
            </a:r>
          </a:p>
          <a:p>
            <a:endParaRPr lang="en-US" sz="1800"/>
          </a:p>
        </p:txBody>
      </p:sp>
      <p:grpSp>
        <p:nvGrpSpPr>
          <p:cNvPr id="12299" name="Group 11"/>
          <p:cNvGrpSpPr>
            <a:grpSpLocks/>
          </p:cNvGrpSpPr>
          <p:nvPr/>
        </p:nvGrpSpPr>
        <p:grpSpPr bwMode="auto">
          <a:xfrm>
            <a:off x="533400" y="6203950"/>
            <a:ext cx="4557713" cy="501650"/>
            <a:chOff x="1872" y="876"/>
            <a:chExt cx="2871" cy="316"/>
          </a:xfrm>
        </p:grpSpPr>
        <p:pic>
          <p:nvPicPr>
            <p:cNvPr id="12300" name="Picture 12" descr="ToolLogo(teaching2)"/>
            <p:cNvPicPr>
              <a:picLocks noChangeAspect="1" noChangeArrowheads="1"/>
            </p:cNvPicPr>
            <p:nvPr/>
          </p:nvPicPr>
          <p:blipFill>
            <a:blip r:embed="rId3" cstate="print"/>
            <a:srcRect/>
            <a:stretch>
              <a:fillRect/>
            </a:stretch>
          </p:blipFill>
          <p:spPr bwMode="auto">
            <a:xfrm>
              <a:off x="1872" y="876"/>
              <a:ext cx="960" cy="306"/>
            </a:xfrm>
            <a:prstGeom prst="rect">
              <a:avLst/>
            </a:prstGeom>
            <a:noFill/>
            <a:ln w="9525">
              <a:noFill/>
              <a:miter lim="800000"/>
              <a:headEnd/>
              <a:tailEnd/>
            </a:ln>
          </p:spPr>
        </p:pic>
        <p:sp>
          <p:nvSpPr>
            <p:cNvPr id="12301" name="Rectangle 13"/>
            <p:cNvSpPr>
              <a:spLocks noChangeArrowheads="1"/>
            </p:cNvSpPr>
            <p:nvPr/>
          </p:nvSpPr>
          <p:spPr bwMode="auto">
            <a:xfrm>
              <a:off x="2928" y="960"/>
              <a:ext cx="1815" cy="232"/>
            </a:xfrm>
            <a:prstGeom prst="rect">
              <a:avLst/>
            </a:prstGeom>
            <a:noFill/>
            <a:ln w="9525">
              <a:noFill/>
              <a:miter lim="800000"/>
              <a:headEnd/>
              <a:tailEnd/>
            </a:ln>
            <a:effectLst/>
          </p:spPr>
          <p:txBody>
            <a:bodyPr wrap="none" anchor="ctr">
              <a:spAutoFit/>
            </a:bodyPr>
            <a:lstStyle/>
            <a:p>
              <a:r>
                <a:rPr lang="en-US" sz="600">
                  <a:latin typeface="Arial" charset="0"/>
                </a:rPr>
                <a:t>Lentini, R., Vaughn, B. J., &amp; Fox, L. (2005).  Teaching Tools for Young Children </a:t>
              </a:r>
            </a:p>
            <a:p>
              <a:r>
                <a:rPr lang="en-US" sz="600">
                  <a:latin typeface="Arial" charset="0"/>
                </a:rPr>
                <a:t>with Challenging Behavior. Tampa, Florida: University of South Florida, </a:t>
              </a:r>
            </a:p>
            <a:p>
              <a:r>
                <a:rPr lang="en-US" sz="600">
                  <a:latin typeface="Arial" charset="0"/>
                </a:rPr>
                <a:t>Early Intervention Positive Behavior Support.</a:t>
              </a:r>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152400"/>
            <a:ext cx="7772400" cy="1143000"/>
          </a:xfrm>
        </p:spPr>
        <p:txBody>
          <a:bodyPr/>
          <a:lstStyle/>
          <a:p>
            <a:r>
              <a:rPr lang="en-US">
                <a:solidFill>
                  <a:srgbClr val="800080"/>
                </a:solidFill>
                <a:latin typeface="Verdana" pitchFamily="34" charset="0"/>
              </a:rPr>
              <a:t>Turtle Technique</a:t>
            </a:r>
          </a:p>
        </p:txBody>
      </p:sp>
      <p:sp>
        <p:nvSpPr>
          <p:cNvPr id="2052" name="Text Box 4"/>
          <p:cNvSpPr txBox="1">
            <a:spLocks noChangeArrowheads="1"/>
          </p:cNvSpPr>
          <p:nvPr/>
        </p:nvSpPr>
        <p:spPr bwMode="auto">
          <a:xfrm>
            <a:off x="304800" y="6308725"/>
            <a:ext cx="6251575" cy="396875"/>
          </a:xfrm>
          <a:prstGeom prst="rect">
            <a:avLst/>
          </a:prstGeom>
          <a:noFill/>
          <a:ln w="9525">
            <a:noFill/>
            <a:miter lim="800000"/>
            <a:headEnd/>
            <a:tailEnd/>
          </a:ln>
          <a:effectLst/>
        </p:spPr>
        <p:txBody>
          <a:bodyPr>
            <a:spAutoFit/>
          </a:bodyPr>
          <a:lstStyle/>
          <a:p>
            <a:r>
              <a:rPr lang="en-US" sz="1000"/>
              <a:t>Webster-Stratton, C. (1991).  The teachers and children videotape series:  </a:t>
            </a:r>
          </a:p>
          <a:p>
            <a:r>
              <a:rPr lang="en-US" sz="1000"/>
              <a:t>Dina dinosaur school.  Seattle, WA:  The Incredible Years.</a:t>
            </a:r>
          </a:p>
        </p:txBody>
      </p:sp>
      <p:sp>
        <p:nvSpPr>
          <p:cNvPr id="2054" name="Rectangle 6"/>
          <p:cNvSpPr>
            <a:spLocks noGrp="1" noChangeArrowheads="1"/>
          </p:cNvSpPr>
          <p:nvPr>
            <p:ph type="body" idx="1"/>
          </p:nvPr>
        </p:nvSpPr>
        <p:spPr>
          <a:xfrm>
            <a:off x="0" y="685800"/>
            <a:ext cx="9144000" cy="4114800"/>
          </a:xfrm>
          <a:noFill/>
          <a:ln/>
        </p:spPr>
        <p:txBody>
          <a:bodyPr/>
          <a:lstStyle/>
          <a:p>
            <a:pPr>
              <a:lnSpc>
                <a:spcPct val="90000"/>
              </a:lnSpc>
            </a:pPr>
            <a:r>
              <a:rPr lang="en-US" sz="2400">
                <a:latin typeface="Verdana" pitchFamily="34" charset="0"/>
              </a:rPr>
              <a:t>Model remaining calm</a:t>
            </a:r>
          </a:p>
          <a:p>
            <a:pPr>
              <a:lnSpc>
                <a:spcPct val="90000"/>
              </a:lnSpc>
            </a:pPr>
            <a:r>
              <a:rPr lang="en-US" sz="2400">
                <a:latin typeface="Verdana" pitchFamily="34" charset="0"/>
              </a:rPr>
              <a:t>Teach the child the steps of how to control feelings and calm down</a:t>
            </a:r>
          </a:p>
          <a:p>
            <a:pPr lvl="1">
              <a:lnSpc>
                <a:spcPct val="90000"/>
              </a:lnSpc>
            </a:pPr>
            <a:r>
              <a:rPr lang="en-US" sz="2400">
                <a:latin typeface="Verdana" pitchFamily="34" charset="0"/>
              </a:rPr>
              <a:t>Step 1:  Recognize your feeling(s)</a:t>
            </a:r>
          </a:p>
          <a:p>
            <a:pPr lvl="1">
              <a:lnSpc>
                <a:spcPct val="90000"/>
              </a:lnSpc>
            </a:pPr>
            <a:r>
              <a:rPr lang="en-US" sz="2400">
                <a:latin typeface="Verdana" pitchFamily="34" charset="0"/>
              </a:rPr>
              <a:t>Step 2:  Think “stop”</a:t>
            </a:r>
          </a:p>
          <a:p>
            <a:pPr lvl="1">
              <a:lnSpc>
                <a:spcPct val="90000"/>
              </a:lnSpc>
            </a:pPr>
            <a:r>
              <a:rPr lang="en-US" sz="2400">
                <a:latin typeface="Verdana" pitchFamily="34" charset="0"/>
              </a:rPr>
              <a:t>Step 3:  Go inside your “shell” and take 3 			  	   deep breaths</a:t>
            </a:r>
          </a:p>
          <a:p>
            <a:pPr lvl="1">
              <a:lnSpc>
                <a:spcPct val="90000"/>
              </a:lnSpc>
            </a:pPr>
            <a:r>
              <a:rPr lang="en-US" sz="2400">
                <a:latin typeface="Verdana" pitchFamily="34" charset="0"/>
              </a:rPr>
              <a:t>Step 4:  Come out when calm and think of a 		  	   “solution”</a:t>
            </a:r>
          </a:p>
          <a:p>
            <a:pPr>
              <a:lnSpc>
                <a:spcPct val="90000"/>
              </a:lnSpc>
            </a:pPr>
            <a:r>
              <a:rPr lang="en-US" sz="2400">
                <a:latin typeface="Verdana" pitchFamily="34" charset="0"/>
              </a:rPr>
              <a:t>Practice steps frequently</a:t>
            </a:r>
          </a:p>
          <a:p>
            <a:pPr>
              <a:lnSpc>
                <a:spcPct val="90000"/>
              </a:lnSpc>
            </a:pPr>
            <a:r>
              <a:rPr lang="en-US" sz="2400">
                <a:latin typeface="Verdana" pitchFamily="34" charset="0"/>
              </a:rPr>
              <a:t>Prepare for and help the child handle possible disappointment or change</a:t>
            </a:r>
          </a:p>
          <a:p>
            <a:pPr>
              <a:lnSpc>
                <a:spcPct val="90000"/>
              </a:lnSpc>
            </a:pPr>
            <a:r>
              <a:rPr lang="en-US" sz="2400">
                <a:latin typeface="Verdana" pitchFamily="34" charset="0"/>
              </a:rPr>
              <a:t>Recognize and comment when the child stays calm</a:t>
            </a:r>
          </a:p>
          <a:p>
            <a:pPr>
              <a:lnSpc>
                <a:spcPct val="90000"/>
              </a:lnSpc>
            </a:pPr>
            <a:r>
              <a:rPr lang="en-US" sz="2400">
                <a:latin typeface="Verdana" pitchFamily="34" charset="0"/>
              </a:rPr>
              <a:t>Involve families:  teach the “Turtle Technique”</a:t>
            </a:r>
          </a:p>
        </p:txBody>
      </p:sp>
      <p:sp>
        <p:nvSpPr>
          <p:cNvPr id="2056" name="Rectangle 8"/>
          <p:cNvSpPr>
            <a:spLocks noChangeArrowheads="1"/>
          </p:cNvSpPr>
          <p:nvPr/>
        </p:nvSpPr>
        <p:spPr bwMode="auto">
          <a:xfrm>
            <a:off x="3457575" y="3067050"/>
            <a:ext cx="9144000" cy="0"/>
          </a:xfrm>
          <a:prstGeom prst="rect">
            <a:avLst/>
          </a:prstGeom>
          <a:noFill/>
          <a:ln w="9525">
            <a:noFill/>
            <a:miter lim="800000"/>
            <a:headEnd/>
            <a:tailEnd/>
          </a:ln>
          <a:effectLst/>
        </p:spPr>
        <p:txBody>
          <a:bodyPr>
            <a:spAutoFit/>
          </a:bodyPr>
          <a:lstStyle/>
          <a:p>
            <a:endParaRPr lang="en-US"/>
          </a:p>
        </p:txBody>
      </p:sp>
      <p:pic>
        <p:nvPicPr>
          <p:cNvPr id="2057" name="Picture 9" descr="ToolLogo(teaching2)"/>
          <p:cNvPicPr>
            <a:picLocks noChangeAspect="1" noChangeArrowheads="1"/>
          </p:cNvPicPr>
          <p:nvPr/>
        </p:nvPicPr>
        <p:blipFill>
          <a:blip r:embed="rId2" cstate="print"/>
          <a:srcRect/>
          <a:stretch>
            <a:fillRect/>
          </a:stretch>
        </p:blipFill>
        <p:spPr bwMode="auto">
          <a:xfrm>
            <a:off x="6915150" y="6038850"/>
            <a:ext cx="2228850" cy="81915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29" name="Group 17"/>
          <p:cNvGrpSpPr>
            <a:grpSpLocks/>
          </p:cNvGrpSpPr>
          <p:nvPr/>
        </p:nvGrpSpPr>
        <p:grpSpPr bwMode="auto">
          <a:xfrm>
            <a:off x="0" y="0"/>
            <a:ext cx="9144000" cy="6858000"/>
            <a:chOff x="0" y="0"/>
            <a:chExt cx="5760" cy="4320"/>
          </a:xfrm>
        </p:grpSpPr>
        <p:pic>
          <p:nvPicPr>
            <p:cNvPr id="13314" name="Picture 2"/>
            <p:cNvPicPr>
              <a:picLocks noChangeAspect="1" noChangeArrowheads="1"/>
            </p:cNvPicPr>
            <p:nvPr/>
          </p:nvPicPr>
          <p:blipFill>
            <a:blip r:embed="rId2" cstate="print"/>
            <a:srcRect/>
            <a:stretch>
              <a:fillRect/>
            </a:stretch>
          </p:blipFill>
          <p:spPr bwMode="auto">
            <a:xfrm>
              <a:off x="144" y="0"/>
              <a:ext cx="5472" cy="4104"/>
            </a:xfrm>
            <a:prstGeom prst="rect">
              <a:avLst/>
            </a:prstGeom>
            <a:noFill/>
            <a:ln w="9525">
              <a:noFill/>
              <a:miter lim="800000"/>
              <a:headEnd/>
              <a:tailEnd/>
            </a:ln>
            <a:effectLst/>
          </p:spPr>
        </p:pic>
        <p:sp>
          <p:nvSpPr>
            <p:cNvPr id="13315" name="Text Box 3"/>
            <p:cNvSpPr txBox="1">
              <a:spLocks noChangeArrowheads="1"/>
            </p:cNvSpPr>
            <p:nvPr/>
          </p:nvSpPr>
          <p:spPr bwMode="auto">
            <a:xfrm>
              <a:off x="528" y="96"/>
              <a:ext cx="5088" cy="288"/>
            </a:xfrm>
            <a:prstGeom prst="rect">
              <a:avLst/>
            </a:prstGeom>
            <a:solidFill>
              <a:schemeClr val="bg1"/>
            </a:solidFill>
            <a:ln w="9525">
              <a:noFill/>
              <a:miter lim="800000"/>
              <a:headEnd/>
              <a:tailEnd/>
            </a:ln>
            <a:effectLst/>
          </p:spPr>
          <p:txBody>
            <a:bodyPr>
              <a:spAutoFit/>
            </a:bodyPr>
            <a:lstStyle/>
            <a:p>
              <a:pPr algn="ctr">
                <a:spcBef>
                  <a:spcPct val="50000"/>
                </a:spcBef>
              </a:pPr>
              <a:r>
                <a:rPr lang="en-US" b="1">
                  <a:latin typeface="Arial" charset="0"/>
                </a:rPr>
                <a:t>PRINT DIRECTIONS FOR </a:t>
              </a:r>
              <a:r>
                <a:rPr lang="en-US" b="1" u="sng">
                  <a:latin typeface="Arial" charset="0"/>
                </a:rPr>
                <a:t>FULL SIZE CUES</a:t>
              </a:r>
              <a:endParaRPr lang="en-US" b="1">
                <a:latin typeface="Arial" charset="0"/>
              </a:endParaRPr>
            </a:p>
          </p:txBody>
        </p:sp>
        <p:sp>
          <p:nvSpPr>
            <p:cNvPr id="13316" name="Rectangle 4"/>
            <p:cNvSpPr>
              <a:spLocks noChangeArrowheads="1"/>
            </p:cNvSpPr>
            <p:nvPr/>
          </p:nvSpPr>
          <p:spPr bwMode="auto">
            <a:xfrm>
              <a:off x="48" y="1536"/>
              <a:ext cx="1392" cy="432"/>
            </a:xfrm>
            <a:prstGeom prst="rect">
              <a:avLst/>
            </a:prstGeom>
            <a:solidFill>
              <a:schemeClr val="bg1"/>
            </a:solidFill>
            <a:ln w="9525">
              <a:solidFill>
                <a:schemeClr val="tx1"/>
              </a:solidFill>
              <a:miter lim="800000"/>
              <a:headEnd/>
              <a:tailEnd/>
            </a:ln>
            <a:effectLst/>
          </p:spPr>
          <p:txBody>
            <a:bodyPr wrap="none" anchor="ctr"/>
            <a:lstStyle/>
            <a:p>
              <a:pPr algn="ctr"/>
              <a:r>
                <a:rPr lang="en-US" sz="1400">
                  <a:latin typeface="Arial" charset="0"/>
                </a:rPr>
                <a:t>Step 2: </a:t>
              </a:r>
            </a:p>
            <a:p>
              <a:pPr algn="ctr"/>
              <a:r>
                <a:rPr lang="en-US" sz="1400">
                  <a:latin typeface="Arial" charset="0"/>
                </a:rPr>
                <a:t>Select slides to print cues</a:t>
              </a:r>
            </a:p>
            <a:p>
              <a:pPr algn="ctr"/>
              <a:r>
                <a:rPr lang="en-US" sz="1400">
                  <a:latin typeface="Arial" charset="0"/>
                </a:rPr>
                <a:t>Type 5-9</a:t>
              </a:r>
            </a:p>
          </p:txBody>
        </p:sp>
        <p:sp>
          <p:nvSpPr>
            <p:cNvPr id="13317" name="Line 5"/>
            <p:cNvSpPr>
              <a:spLocks noChangeShapeType="1"/>
            </p:cNvSpPr>
            <p:nvPr/>
          </p:nvSpPr>
          <p:spPr bwMode="auto">
            <a:xfrm>
              <a:off x="1200" y="1920"/>
              <a:ext cx="336" cy="48"/>
            </a:xfrm>
            <a:prstGeom prst="line">
              <a:avLst/>
            </a:prstGeom>
            <a:noFill/>
            <a:ln w="76200">
              <a:solidFill>
                <a:schemeClr val="tx1"/>
              </a:solidFill>
              <a:round/>
              <a:headEnd/>
              <a:tailEnd type="triangle" w="med" len="med"/>
            </a:ln>
            <a:effectLst/>
          </p:spPr>
          <p:txBody>
            <a:bodyPr/>
            <a:lstStyle/>
            <a:p>
              <a:endParaRPr lang="en-US"/>
            </a:p>
          </p:txBody>
        </p:sp>
        <p:sp>
          <p:nvSpPr>
            <p:cNvPr id="13318" name="Rectangle 6"/>
            <p:cNvSpPr>
              <a:spLocks noChangeArrowheads="1"/>
            </p:cNvSpPr>
            <p:nvPr/>
          </p:nvSpPr>
          <p:spPr bwMode="auto">
            <a:xfrm>
              <a:off x="240" y="2448"/>
              <a:ext cx="1056" cy="384"/>
            </a:xfrm>
            <a:prstGeom prst="rect">
              <a:avLst/>
            </a:prstGeom>
            <a:solidFill>
              <a:schemeClr val="bg1"/>
            </a:solidFill>
            <a:ln w="9525">
              <a:solidFill>
                <a:schemeClr val="tx1"/>
              </a:solidFill>
              <a:miter lim="800000"/>
              <a:headEnd/>
              <a:tailEnd/>
            </a:ln>
            <a:effectLst/>
          </p:spPr>
          <p:txBody>
            <a:bodyPr wrap="none" anchor="ctr"/>
            <a:lstStyle/>
            <a:p>
              <a:pPr algn="ctr"/>
              <a:r>
                <a:rPr lang="en-US" sz="1400">
                  <a:latin typeface="Arial" charset="0"/>
                </a:rPr>
                <a:t>Step 3: </a:t>
              </a:r>
            </a:p>
            <a:p>
              <a:pPr algn="ctr"/>
              <a:r>
                <a:rPr lang="en-US" sz="1400">
                  <a:latin typeface="Arial" charset="0"/>
                </a:rPr>
                <a:t>Select “slides”</a:t>
              </a:r>
            </a:p>
          </p:txBody>
        </p:sp>
        <p:sp>
          <p:nvSpPr>
            <p:cNvPr id="13319" name="Line 7"/>
            <p:cNvSpPr>
              <a:spLocks noChangeShapeType="1"/>
            </p:cNvSpPr>
            <p:nvPr/>
          </p:nvSpPr>
          <p:spPr bwMode="auto">
            <a:xfrm>
              <a:off x="1008" y="2544"/>
              <a:ext cx="336" cy="48"/>
            </a:xfrm>
            <a:prstGeom prst="line">
              <a:avLst/>
            </a:prstGeom>
            <a:noFill/>
            <a:ln w="76200">
              <a:solidFill>
                <a:schemeClr val="tx1"/>
              </a:solidFill>
              <a:round/>
              <a:headEnd/>
              <a:tailEnd type="triangle" w="med" len="med"/>
            </a:ln>
            <a:effectLst/>
          </p:spPr>
          <p:txBody>
            <a:bodyPr/>
            <a:lstStyle/>
            <a:p>
              <a:endParaRPr lang="en-US"/>
            </a:p>
          </p:txBody>
        </p:sp>
        <p:sp>
          <p:nvSpPr>
            <p:cNvPr id="13320" name="Rectangle 8"/>
            <p:cNvSpPr>
              <a:spLocks noChangeArrowheads="1"/>
            </p:cNvSpPr>
            <p:nvPr/>
          </p:nvSpPr>
          <p:spPr bwMode="auto">
            <a:xfrm>
              <a:off x="4176" y="1536"/>
              <a:ext cx="1056" cy="384"/>
            </a:xfrm>
            <a:prstGeom prst="rect">
              <a:avLst/>
            </a:prstGeom>
            <a:solidFill>
              <a:schemeClr val="bg1"/>
            </a:solidFill>
            <a:ln w="9525">
              <a:solidFill>
                <a:schemeClr val="tx1"/>
              </a:solidFill>
              <a:miter lim="800000"/>
              <a:headEnd/>
              <a:tailEnd/>
            </a:ln>
            <a:effectLst/>
          </p:spPr>
          <p:txBody>
            <a:bodyPr wrap="none" anchor="ctr"/>
            <a:lstStyle/>
            <a:p>
              <a:pPr algn="ctr"/>
              <a:r>
                <a:rPr lang="en-US" sz="1400">
                  <a:latin typeface="Arial" charset="0"/>
                </a:rPr>
                <a:t>Step 4: </a:t>
              </a:r>
            </a:p>
            <a:p>
              <a:pPr algn="ctr"/>
              <a:r>
                <a:rPr lang="en-US" sz="1400">
                  <a:latin typeface="Arial" charset="0"/>
                </a:rPr>
                <a:t>Type # of copies</a:t>
              </a:r>
            </a:p>
          </p:txBody>
        </p:sp>
        <p:sp>
          <p:nvSpPr>
            <p:cNvPr id="13321" name="Line 9"/>
            <p:cNvSpPr>
              <a:spLocks noChangeShapeType="1"/>
            </p:cNvSpPr>
            <p:nvPr/>
          </p:nvSpPr>
          <p:spPr bwMode="auto">
            <a:xfrm flipH="1">
              <a:off x="4032" y="1632"/>
              <a:ext cx="336" cy="48"/>
            </a:xfrm>
            <a:prstGeom prst="line">
              <a:avLst/>
            </a:prstGeom>
            <a:noFill/>
            <a:ln w="76200">
              <a:solidFill>
                <a:schemeClr val="tx1"/>
              </a:solidFill>
              <a:round/>
              <a:headEnd/>
              <a:tailEnd type="triangle" w="med" len="med"/>
            </a:ln>
            <a:effectLst/>
          </p:spPr>
          <p:txBody>
            <a:bodyPr/>
            <a:lstStyle/>
            <a:p>
              <a:endParaRPr lang="en-US"/>
            </a:p>
          </p:txBody>
        </p:sp>
        <p:sp>
          <p:nvSpPr>
            <p:cNvPr id="13322" name="Rectangle 10"/>
            <p:cNvSpPr>
              <a:spLocks noChangeArrowheads="1"/>
            </p:cNvSpPr>
            <p:nvPr/>
          </p:nvSpPr>
          <p:spPr bwMode="auto">
            <a:xfrm>
              <a:off x="48" y="576"/>
              <a:ext cx="1392" cy="384"/>
            </a:xfrm>
            <a:prstGeom prst="rect">
              <a:avLst/>
            </a:prstGeom>
            <a:solidFill>
              <a:schemeClr val="bg1"/>
            </a:solidFill>
            <a:ln w="9525">
              <a:solidFill>
                <a:schemeClr val="tx1"/>
              </a:solidFill>
              <a:miter lim="800000"/>
              <a:headEnd/>
              <a:tailEnd/>
            </a:ln>
            <a:effectLst/>
          </p:spPr>
          <p:txBody>
            <a:bodyPr wrap="none" anchor="ctr"/>
            <a:lstStyle/>
            <a:p>
              <a:pPr algn="ctr"/>
              <a:r>
                <a:rPr lang="en-US" sz="1400">
                  <a:latin typeface="Arial" charset="0"/>
                </a:rPr>
                <a:t>Step 1: </a:t>
              </a:r>
            </a:p>
            <a:p>
              <a:pPr algn="ctr"/>
              <a:r>
                <a:rPr lang="en-US" sz="1400">
                  <a:latin typeface="Arial" charset="0"/>
                </a:rPr>
                <a:t>Click on File &amp;  select Print</a:t>
              </a:r>
            </a:p>
          </p:txBody>
        </p:sp>
        <p:sp>
          <p:nvSpPr>
            <p:cNvPr id="13323" name="Line 11"/>
            <p:cNvSpPr>
              <a:spLocks noChangeShapeType="1"/>
            </p:cNvSpPr>
            <p:nvPr/>
          </p:nvSpPr>
          <p:spPr bwMode="auto">
            <a:xfrm flipV="1">
              <a:off x="432" y="384"/>
              <a:ext cx="0" cy="288"/>
            </a:xfrm>
            <a:prstGeom prst="line">
              <a:avLst/>
            </a:prstGeom>
            <a:noFill/>
            <a:ln w="76200">
              <a:solidFill>
                <a:schemeClr val="tx1"/>
              </a:solidFill>
              <a:round/>
              <a:headEnd/>
              <a:tailEnd type="triangle" w="med" len="med"/>
            </a:ln>
            <a:effectLst/>
          </p:spPr>
          <p:txBody>
            <a:bodyPr/>
            <a:lstStyle/>
            <a:p>
              <a:endParaRPr lang="en-US"/>
            </a:p>
          </p:txBody>
        </p:sp>
        <p:sp>
          <p:nvSpPr>
            <p:cNvPr id="13324" name="Rectangle 12"/>
            <p:cNvSpPr>
              <a:spLocks noChangeArrowheads="1"/>
            </p:cNvSpPr>
            <p:nvPr/>
          </p:nvSpPr>
          <p:spPr bwMode="auto">
            <a:xfrm>
              <a:off x="0" y="3600"/>
              <a:ext cx="5760" cy="720"/>
            </a:xfrm>
            <a:prstGeom prst="rect">
              <a:avLst/>
            </a:prstGeom>
            <a:solidFill>
              <a:schemeClr val="bg1"/>
            </a:solidFill>
            <a:ln w="9525">
              <a:noFill/>
              <a:miter lim="800000"/>
              <a:headEnd/>
              <a:tailEnd/>
            </a:ln>
            <a:effectLst/>
          </p:spPr>
          <p:txBody>
            <a:bodyPr wrap="none" anchor="ctr"/>
            <a:lstStyle/>
            <a:p>
              <a:endParaRPr lang="en-US"/>
            </a:p>
          </p:txBody>
        </p:sp>
        <p:sp>
          <p:nvSpPr>
            <p:cNvPr id="13325" name="Rectangle 13"/>
            <p:cNvSpPr>
              <a:spLocks noChangeArrowheads="1"/>
            </p:cNvSpPr>
            <p:nvPr/>
          </p:nvSpPr>
          <p:spPr bwMode="auto">
            <a:xfrm>
              <a:off x="2160" y="3216"/>
              <a:ext cx="1056" cy="384"/>
            </a:xfrm>
            <a:prstGeom prst="rect">
              <a:avLst/>
            </a:prstGeom>
            <a:solidFill>
              <a:schemeClr val="bg1"/>
            </a:solidFill>
            <a:ln w="9525">
              <a:solidFill>
                <a:schemeClr val="tx1"/>
              </a:solidFill>
              <a:miter lim="800000"/>
              <a:headEnd/>
              <a:tailEnd/>
            </a:ln>
            <a:effectLst/>
          </p:spPr>
          <p:txBody>
            <a:bodyPr wrap="none" anchor="ctr"/>
            <a:lstStyle/>
            <a:p>
              <a:pPr algn="ctr"/>
              <a:r>
                <a:rPr lang="en-US" sz="1400">
                  <a:latin typeface="Arial" charset="0"/>
                </a:rPr>
                <a:t>Step 5: </a:t>
              </a:r>
            </a:p>
            <a:p>
              <a:pPr algn="ctr"/>
              <a:r>
                <a:rPr lang="en-US" sz="1400">
                  <a:latin typeface="Arial" charset="0"/>
                </a:rPr>
                <a:t>Click OK</a:t>
              </a:r>
            </a:p>
          </p:txBody>
        </p:sp>
        <p:sp>
          <p:nvSpPr>
            <p:cNvPr id="13326" name="Line 14"/>
            <p:cNvSpPr>
              <a:spLocks noChangeShapeType="1"/>
            </p:cNvSpPr>
            <p:nvPr/>
          </p:nvSpPr>
          <p:spPr bwMode="auto">
            <a:xfrm flipV="1">
              <a:off x="3120" y="3312"/>
              <a:ext cx="240" cy="96"/>
            </a:xfrm>
            <a:prstGeom prst="line">
              <a:avLst/>
            </a:prstGeom>
            <a:noFill/>
            <a:ln w="76200">
              <a:solidFill>
                <a:schemeClr val="tx1"/>
              </a:solidFill>
              <a:round/>
              <a:headEnd/>
              <a:tailEnd type="triangle" w="med" len="med"/>
            </a:ln>
            <a:effectLst/>
          </p:spPr>
          <p:txBody>
            <a:bodyPr/>
            <a:lstStyle/>
            <a:p>
              <a:endParaRPr lang="en-US"/>
            </a:p>
          </p:txBody>
        </p:sp>
        <p:pic>
          <p:nvPicPr>
            <p:cNvPr id="13328" name="Picture 16" descr="DSC00019"/>
            <p:cNvPicPr>
              <a:picLocks noChangeAspect="1" noChangeArrowheads="1"/>
            </p:cNvPicPr>
            <p:nvPr/>
          </p:nvPicPr>
          <p:blipFill>
            <a:blip r:embed="rId3" cstate="print"/>
            <a:srcRect/>
            <a:stretch>
              <a:fillRect/>
            </a:stretch>
          </p:blipFill>
          <p:spPr bwMode="auto">
            <a:xfrm>
              <a:off x="4128" y="3072"/>
              <a:ext cx="1536" cy="1152"/>
            </a:xfrm>
            <a:prstGeom prst="rect">
              <a:avLst/>
            </a:prstGeom>
            <a:noFill/>
          </p:spPr>
        </p:pic>
      </p:grpSp>
      <p:grpSp>
        <p:nvGrpSpPr>
          <p:cNvPr id="13330" name="Group 18"/>
          <p:cNvGrpSpPr>
            <a:grpSpLocks/>
          </p:cNvGrpSpPr>
          <p:nvPr/>
        </p:nvGrpSpPr>
        <p:grpSpPr bwMode="auto">
          <a:xfrm>
            <a:off x="533400" y="6203950"/>
            <a:ext cx="4557713" cy="501650"/>
            <a:chOff x="1872" y="876"/>
            <a:chExt cx="2871" cy="316"/>
          </a:xfrm>
        </p:grpSpPr>
        <p:pic>
          <p:nvPicPr>
            <p:cNvPr id="13331" name="Picture 19" descr="ToolLogo(teaching2)"/>
            <p:cNvPicPr>
              <a:picLocks noChangeAspect="1" noChangeArrowheads="1"/>
            </p:cNvPicPr>
            <p:nvPr/>
          </p:nvPicPr>
          <p:blipFill>
            <a:blip r:embed="rId4" cstate="print"/>
            <a:srcRect/>
            <a:stretch>
              <a:fillRect/>
            </a:stretch>
          </p:blipFill>
          <p:spPr bwMode="auto">
            <a:xfrm>
              <a:off x="1872" y="876"/>
              <a:ext cx="960" cy="306"/>
            </a:xfrm>
            <a:prstGeom prst="rect">
              <a:avLst/>
            </a:prstGeom>
            <a:noFill/>
            <a:ln w="9525">
              <a:noFill/>
              <a:miter lim="800000"/>
              <a:headEnd/>
              <a:tailEnd/>
            </a:ln>
          </p:spPr>
        </p:pic>
        <p:sp>
          <p:nvSpPr>
            <p:cNvPr id="13332" name="Rectangle 20"/>
            <p:cNvSpPr>
              <a:spLocks noChangeArrowheads="1"/>
            </p:cNvSpPr>
            <p:nvPr/>
          </p:nvSpPr>
          <p:spPr bwMode="auto">
            <a:xfrm>
              <a:off x="2928" y="960"/>
              <a:ext cx="1815" cy="232"/>
            </a:xfrm>
            <a:prstGeom prst="rect">
              <a:avLst/>
            </a:prstGeom>
            <a:noFill/>
            <a:ln w="9525">
              <a:noFill/>
              <a:miter lim="800000"/>
              <a:headEnd/>
              <a:tailEnd/>
            </a:ln>
            <a:effectLst/>
          </p:spPr>
          <p:txBody>
            <a:bodyPr wrap="none" anchor="ctr">
              <a:spAutoFit/>
            </a:bodyPr>
            <a:lstStyle/>
            <a:p>
              <a:r>
                <a:rPr lang="en-US" sz="600">
                  <a:latin typeface="Arial" charset="0"/>
                </a:rPr>
                <a:t>Lentini, R., Vaughn, B. J., &amp; Fox, L. (2005).  Teaching Tools for Young Children </a:t>
              </a:r>
            </a:p>
            <a:p>
              <a:r>
                <a:rPr lang="en-US" sz="600">
                  <a:latin typeface="Arial" charset="0"/>
                </a:rPr>
                <a:t>with Challenging Behavior. Tampa, Florida: University of South Florida, </a:t>
              </a:r>
            </a:p>
            <a:p>
              <a:r>
                <a:rPr lang="en-US" sz="600">
                  <a:latin typeface="Arial" charset="0"/>
                </a:rPr>
                <a:t>Early Intervention Positive Behavior Support.</a:t>
              </a: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55" name="Group 19"/>
          <p:cNvGrpSpPr>
            <a:grpSpLocks/>
          </p:cNvGrpSpPr>
          <p:nvPr/>
        </p:nvGrpSpPr>
        <p:grpSpPr bwMode="auto">
          <a:xfrm>
            <a:off x="0" y="0"/>
            <a:ext cx="9144000" cy="6858000"/>
            <a:chOff x="0" y="0"/>
            <a:chExt cx="5760" cy="4320"/>
          </a:xfrm>
        </p:grpSpPr>
        <p:pic>
          <p:nvPicPr>
            <p:cNvPr id="14338" name="Picture 2"/>
            <p:cNvPicPr>
              <a:picLocks noChangeAspect="1" noChangeArrowheads="1"/>
            </p:cNvPicPr>
            <p:nvPr/>
          </p:nvPicPr>
          <p:blipFill>
            <a:blip r:embed="rId2" cstate="print"/>
            <a:srcRect/>
            <a:stretch>
              <a:fillRect/>
            </a:stretch>
          </p:blipFill>
          <p:spPr bwMode="auto">
            <a:xfrm>
              <a:off x="144" y="0"/>
              <a:ext cx="5472" cy="4104"/>
            </a:xfrm>
            <a:prstGeom prst="rect">
              <a:avLst/>
            </a:prstGeom>
            <a:noFill/>
            <a:ln w="9525">
              <a:noFill/>
              <a:miter lim="800000"/>
              <a:headEnd/>
              <a:tailEnd/>
            </a:ln>
            <a:effectLst/>
          </p:spPr>
        </p:pic>
        <p:sp>
          <p:nvSpPr>
            <p:cNvPr id="14339" name="Text Box 3"/>
            <p:cNvSpPr txBox="1">
              <a:spLocks noChangeArrowheads="1"/>
            </p:cNvSpPr>
            <p:nvPr/>
          </p:nvSpPr>
          <p:spPr bwMode="auto">
            <a:xfrm>
              <a:off x="528" y="96"/>
              <a:ext cx="4992" cy="288"/>
            </a:xfrm>
            <a:prstGeom prst="rect">
              <a:avLst/>
            </a:prstGeom>
            <a:solidFill>
              <a:schemeClr val="bg1"/>
            </a:solidFill>
            <a:ln w="9525">
              <a:noFill/>
              <a:miter lim="800000"/>
              <a:headEnd/>
              <a:tailEnd/>
            </a:ln>
            <a:effectLst/>
          </p:spPr>
          <p:txBody>
            <a:bodyPr>
              <a:spAutoFit/>
            </a:bodyPr>
            <a:lstStyle/>
            <a:p>
              <a:pPr algn="ctr">
                <a:spcBef>
                  <a:spcPct val="50000"/>
                </a:spcBef>
              </a:pPr>
              <a:r>
                <a:rPr lang="en-US" b="1">
                  <a:latin typeface="Arial" charset="0"/>
                </a:rPr>
                <a:t>PRINT DIRECTIONS FOR </a:t>
              </a:r>
              <a:r>
                <a:rPr lang="en-US" b="1" u="sng">
                  <a:latin typeface="Arial" charset="0"/>
                </a:rPr>
                <a:t>KEY RING CUE</a:t>
              </a:r>
              <a:endParaRPr lang="en-US" b="1">
                <a:latin typeface="Arial" charset="0"/>
              </a:endParaRPr>
            </a:p>
          </p:txBody>
        </p:sp>
        <p:sp>
          <p:nvSpPr>
            <p:cNvPr id="14340" name="Rectangle 4"/>
            <p:cNvSpPr>
              <a:spLocks noChangeArrowheads="1"/>
            </p:cNvSpPr>
            <p:nvPr/>
          </p:nvSpPr>
          <p:spPr bwMode="auto">
            <a:xfrm>
              <a:off x="0" y="1536"/>
              <a:ext cx="1392" cy="432"/>
            </a:xfrm>
            <a:prstGeom prst="rect">
              <a:avLst/>
            </a:prstGeom>
            <a:solidFill>
              <a:schemeClr val="bg1"/>
            </a:solidFill>
            <a:ln w="9525">
              <a:solidFill>
                <a:schemeClr val="tx1"/>
              </a:solidFill>
              <a:miter lim="800000"/>
              <a:headEnd/>
              <a:tailEnd/>
            </a:ln>
            <a:effectLst/>
          </p:spPr>
          <p:txBody>
            <a:bodyPr wrap="none" anchor="ctr"/>
            <a:lstStyle/>
            <a:p>
              <a:pPr algn="ctr"/>
              <a:r>
                <a:rPr lang="en-US" sz="1400">
                  <a:latin typeface="Arial" charset="0"/>
                </a:rPr>
                <a:t>Step 2: </a:t>
              </a:r>
            </a:p>
            <a:p>
              <a:pPr algn="ctr"/>
              <a:r>
                <a:rPr lang="en-US" sz="1400">
                  <a:latin typeface="Arial" charset="0"/>
                </a:rPr>
                <a:t>Select slides to print rules</a:t>
              </a:r>
            </a:p>
            <a:p>
              <a:pPr algn="ctr"/>
              <a:r>
                <a:rPr lang="en-US" sz="1400">
                  <a:latin typeface="Arial" charset="0"/>
                </a:rPr>
                <a:t>Type 4-9</a:t>
              </a:r>
            </a:p>
          </p:txBody>
        </p:sp>
        <p:sp>
          <p:nvSpPr>
            <p:cNvPr id="14341" name="Line 5"/>
            <p:cNvSpPr>
              <a:spLocks noChangeShapeType="1"/>
            </p:cNvSpPr>
            <p:nvPr/>
          </p:nvSpPr>
          <p:spPr bwMode="auto">
            <a:xfrm>
              <a:off x="1200" y="1920"/>
              <a:ext cx="336" cy="48"/>
            </a:xfrm>
            <a:prstGeom prst="line">
              <a:avLst/>
            </a:prstGeom>
            <a:noFill/>
            <a:ln w="76200">
              <a:solidFill>
                <a:schemeClr val="tx1"/>
              </a:solidFill>
              <a:round/>
              <a:headEnd/>
              <a:tailEnd type="triangle" w="med" len="med"/>
            </a:ln>
            <a:effectLst/>
          </p:spPr>
          <p:txBody>
            <a:bodyPr/>
            <a:lstStyle/>
            <a:p>
              <a:endParaRPr lang="en-US"/>
            </a:p>
          </p:txBody>
        </p:sp>
        <p:sp>
          <p:nvSpPr>
            <p:cNvPr id="14342" name="Rectangle 6"/>
            <p:cNvSpPr>
              <a:spLocks noChangeArrowheads="1"/>
            </p:cNvSpPr>
            <p:nvPr/>
          </p:nvSpPr>
          <p:spPr bwMode="auto">
            <a:xfrm>
              <a:off x="240" y="2448"/>
              <a:ext cx="1056" cy="384"/>
            </a:xfrm>
            <a:prstGeom prst="rect">
              <a:avLst/>
            </a:prstGeom>
            <a:solidFill>
              <a:schemeClr val="bg1"/>
            </a:solidFill>
            <a:ln w="9525">
              <a:solidFill>
                <a:schemeClr val="tx1"/>
              </a:solidFill>
              <a:miter lim="800000"/>
              <a:headEnd/>
              <a:tailEnd/>
            </a:ln>
            <a:effectLst/>
          </p:spPr>
          <p:txBody>
            <a:bodyPr wrap="none" anchor="ctr"/>
            <a:lstStyle/>
            <a:p>
              <a:pPr algn="ctr"/>
              <a:r>
                <a:rPr lang="en-US" sz="1400">
                  <a:latin typeface="Arial" charset="0"/>
                </a:rPr>
                <a:t>Step 3: </a:t>
              </a:r>
            </a:p>
            <a:p>
              <a:pPr algn="ctr"/>
              <a:r>
                <a:rPr lang="en-US" sz="1400">
                  <a:latin typeface="Arial" charset="0"/>
                </a:rPr>
                <a:t>Select “handouts”</a:t>
              </a:r>
            </a:p>
          </p:txBody>
        </p:sp>
        <p:sp>
          <p:nvSpPr>
            <p:cNvPr id="14343" name="Line 7"/>
            <p:cNvSpPr>
              <a:spLocks noChangeShapeType="1"/>
            </p:cNvSpPr>
            <p:nvPr/>
          </p:nvSpPr>
          <p:spPr bwMode="auto">
            <a:xfrm>
              <a:off x="1008" y="2544"/>
              <a:ext cx="336" cy="48"/>
            </a:xfrm>
            <a:prstGeom prst="line">
              <a:avLst/>
            </a:prstGeom>
            <a:noFill/>
            <a:ln w="76200">
              <a:solidFill>
                <a:schemeClr val="tx1"/>
              </a:solidFill>
              <a:round/>
              <a:headEnd/>
              <a:tailEnd type="triangle" w="med" len="med"/>
            </a:ln>
            <a:effectLst/>
          </p:spPr>
          <p:txBody>
            <a:bodyPr/>
            <a:lstStyle/>
            <a:p>
              <a:endParaRPr lang="en-US"/>
            </a:p>
          </p:txBody>
        </p:sp>
        <p:sp>
          <p:nvSpPr>
            <p:cNvPr id="14344" name="Rectangle 8"/>
            <p:cNvSpPr>
              <a:spLocks noChangeArrowheads="1"/>
            </p:cNvSpPr>
            <p:nvPr/>
          </p:nvSpPr>
          <p:spPr bwMode="auto">
            <a:xfrm>
              <a:off x="4176" y="1536"/>
              <a:ext cx="1056" cy="384"/>
            </a:xfrm>
            <a:prstGeom prst="rect">
              <a:avLst/>
            </a:prstGeom>
            <a:solidFill>
              <a:schemeClr val="bg1"/>
            </a:solidFill>
            <a:ln w="9525">
              <a:solidFill>
                <a:schemeClr val="tx1"/>
              </a:solidFill>
              <a:miter lim="800000"/>
              <a:headEnd/>
              <a:tailEnd/>
            </a:ln>
            <a:effectLst/>
          </p:spPr>
          <p:txBody>
            <a:bodyPr wrap="none" anchor="ctr"/>
            <a:lstStyle/>
            <a:p>
              <a:pPr algn="ctr"/>
              <a:r>
                <a:rPr lang="en-US" sz="1400">
                  <a:latin typeface="Arial" charset="0"/>
                </a:rPr>
                <a:t>Step 5: </a:t>
              </a:r>
            </a:p>
            <a:p>
              <a:pPr algn="ctr"/>
              <a:r>
                <a:rPr lang="en-US" sz="1400">
                  <a:latin typeface="Arial" charset="0"/>
                </a:rPr>
                <a:t>Type # of copies</a:t>
              </a:r>
            </a:p>
          </p:txBody>
        </p:sp>
        <p:sp>
          <p:nvSpPr>
            <p:cNvPr id="14345" name="Line 9"/>
            <p:cNvSpPr>
              <a:spLocks noChangeShapeType="1"/>
            </p:cNvSpPr>
            <p:nvPr/>
          </p:nvSpPr>
          <p:spPr bwMode="auto">
            <a:xfrm flipH="1">
              <a:off x="4032" y="1632"/>
              <a:ext cx="336" cy="48"/>
            </a:xfrm>
            <a:prstGeom prst="line">
              <a:avLst/>
            </a:prstGeom>
            <a:noFill/>
            <a:ln w="76200">
              <a:solidFill>
                <a:schemeClr val="tx1"/>
              </a:solidFill>
              <a:round/>
              <a:headEnd/>
              <a:tailEnd type="triangle" w="med" len="med"/>
            </a:ln>
            <a:effectLst/>
          </p:spPr>
          <p:txBody>
            <a:bodyPr/>
            <a:lstStyle/>
            <a:p>
              <a:endParaRPr lang="en-US"/>
            </a:p>
          </p:txBody>
        </p:sp>
        <p:sp>
          <p:nvSpPr>
            <p:cNvPr id="14346" name="Rectangle 10"/>
            <p:cNvSpPr>
              <a:spLocks noChangeArrowheads="1"/>
            </p:cNvSpPr>
            <p:nvPr/>
          </p:nvSpPr>
          <p:spPr bwMode="auto">
            <a:xfrm>
              <a:off x="0" y="576"/>
              <a:ext cx="1392" cy="384"/>
            </a:xfrm>
            <a:prstGeom prst="rect">
              <a:avLst/>
            </a:prstGeom>
            <a:solidFill>
              <a:schemeClr val="bg1"/>
            </a:solidFill>
            <a:ln w="9525">
              <a:solidFill>
                <a:schemeClr val="tx1"/>
              </a:solidFill>
              <a:miter lim="800000"/>
              <a:headEnd/>
              <a:tailEnd/>
            </a:ln>
            <a:effectLst/>
          </p:spPr>
          <p:txBody>
            <a:bodyPr wrap="none" anchor="ctr"/>
            <a:lstStyle/>
            <a:p>
              <a:pPr algn="ctr"/>
              <a:r>
                <a:rPr lang="en-US" sz="1400">
                  <a:latin typeface="Arial" charset="0"/>
                </a:rPr>
                <a:t>Step 1: </a:t>
              </a:r>
            </a:p>
            <a:p>
              <a:pPr algn="ctr"/>
              <a:r>
                <a:rPr lang="en-US" sz="1400">
                  <a:latin typeface="Arial" charset="0"/>
                </a:rPr>
                <a:t>Click on File &amp;  select Print</a:t>
              </a:r>
            </a:p>
          </p:txBody>
        </p:sp>
        <p:sp>
          <p:nvSpPr>
            <p:cNvPr id="14347" name="Line 11"/>
            <p:cNvSpPr>
              <a:spLocks noChangeShapeType="1"/>
            </p:cNvSpPr>
            <p:nvPr/>
          </p:nvSpPr>
          <p:spPr bwMode="auto">
            <a:xfrm flipV="1">
              <a:off x="432" y="384"/>
              <a:ext cx="0" cy="288"/>
            </a:xfrm>
            <a:prstGeom prst="line">
              <a:avLst/>
            </a:prstGeom>
            <a:noFill/>
            <a:ln w="76200">
              <a:solidFill>
                <a:schemeClr val="tx1"/>
              </a:solidFill>
              <a:round/>
              <a:headEnd/>
              <a:tailEnd type="triangle" w="med" len="med"/>
            </a:ln>
            <a:effectLst/>
          </p:spPr>
          <p:txBody>
            <a:bodyPr/>
            <a:lstStyle/>
            <a:p>
              <a:endParaRPr lang="en-US"/>
            </a:p>
          </p:txBody>
        </p:sp>
        <p:sp>
          <p:nvSpPr>
            <p:cNvPr id="14348" name="Rectangle 12"/>
            <p:cNvSpPr>
              <a:spLocks noChangeArrowheads="1"/>
            </p:cNvSpPr>
            <p:nvPr/>
          </p:nvSpPr>
          <p:spPr bwMode="auto">
            <a:xfrm>
              <a:off x="0" y="3600"/>
              <a:ext cx="5760" cy="720"/>
            </a:xfrm>
            <a:prstGeom prst="rect">
              <a:avLst/>
            </a:prstGeom>
            <a:solidFill>
              <a:schemeClr val="bg1"/>
            </a:solidFill>
            <a:ln w="9525">
              <a:noFill/>
              <a:miter lim="800000"/>
              <a:headEnd/>
              <a:tailEnd/>
            </a:ln>
            <a:effectLst/>
          </p:spPr>
          <p:txBody>
            <a:bodyPr wrap="none" anchor="ctr"/>
            <a:lstStyle/>
            <a:p>
              <a:endParaRPr lang="en-US"/>
            </a:p>
          </p:txBody>
        </p:sp>
        <p:sp>
          <p:nvSpPr>
            <p:cNvPr id="14349" name="Rectangle 13"/>
            <p:cNvSpPr>
              <a:spLocks noChangeArrowheads="1"/>
            </p:cNvSpPr>
            <p:nvPr/>
          </p:nvSpPr>
          <p:spPr bwMode="auto">
            <a:xfrm>
              <a:off x="2160" y="3216"/>
              <a:ext cx="1056" cy="384"/>
            </a:xfrm>
            <a:prstGeom prst="rect">
              <a:avLst/>
            </a:prstGeom>
            <a:solidFill>
              <a:schemeClr val="bg1"/>
            </a:solidFill>
            <a:ln w="9525">
              <a:solidFill>
                <a:schemeClr val="tx1"/>
              </a:solidFill>
              <a:miter lim="800000"/>
              <a:headEnd/>
              <a:tailEnd/>
            </a:ln>
            <a:effectLst/>
          </p:spPr>
          <p:txBody>
            <a:bodyPr wrap="none" anchor="ctr"/>
            <a:lstStyle/>
            <a:p>
              <a:pPr algn="ctr"/>
              <a:r>
                <a:rPr lang="en-US" sz="1400">
                  <a:latin typeface="Arial" charset="0"/>
                </a:rPr>
                <a:t>Step 6: </a:t>
              </a:r>
            </a:p>
            <a:p>
              <a:pPr algn="ctr"/>
              <a:r>
                <a:rPr lang="en-US" sz="1400">
                  <a:latin typeface="Arial" charset="0"/>
                </a:rPr>
                <a:t>Click OK</a:t>
              </a:r>
            </a:p>
          </p:txBody>
        </p:sp>
        <p:sp>
          <p:nvSpPr>
            <p:cNvPr id="14350" name="Line 14"/>
            <p:cNvSpPr>
              <a:spLocks noChangeShapeType="1"/>
            </p:cNvSpPr>
            <p:nvPr/>
          </p:nvSpPr>
          <p:spPr bwMode="auto">
            <a:xfrm flipV="1">
              <a:off x="3120" y="3312"/>
              <a:ext cx="240" cy="96"/>
            </a:xfrm>
            <a:prstGeom prst="line">
              <a:avLst/>
            </a:prstGeom>
            <a:noFill/>
            <a:ln w="76200">
              <a:solidFill>
                <a:schemeClr val="tx1"/>
              </a:solidFill>
              <a:round/>
              <a:headEnd/>
              <a:tailEnd type="triangle" w="med" len="med"/>
            </a:ln>
            <a:effectLst/>
          </p:spPr>
          <p:txBody>
            <a:bodyPr/>
            <a:lstStyle/>
            <a:p>
              <a:endParaRPr lang="en-US"/>
            </a:p>
          </p:txBody>
        </p:sp>
        <p:sp>
          <p:nvSpPr>
            <p:cNvPr id="14352" name="Rectangle 16"/>
            <p:cNvSpPr>
              <a:spLocks noChangeArrowheads="1"/>
            </p:cNvSpPr>
            <p:nvPr/>
          </p:nvSpPr>
          <p:spPr bwMode="auto">
            <a:xfrm>
              <a:off x="3408" y="2304"/>
              <a:ext cx="1248" cy="384"/>
            </a:xfrm>
            <a:prstGeom prst="rect">
              <a:avLst/>
            </a:prstGeom>
            <a:solidFill>
              <a:schemeClr val="bg1"/>
            </a:solidFill>
            <a:ln w="9525">
              <a:solidFill>
                <a:schemeClr val="tx1"/>
              </a:solidFill>
              <a:miter lim="800000"/>
              <a:headEnd/>
              <a:tailEnd/>
            </a:ln>
            <a:effectLst/>
          </p:spPr>
          <p:txBody>
            <a:bodyPr wrap="none" anchor="ctr"/>
            <a:lstStyle/>
            <a:p>
              <a:pPr algn="ctr"/>
              <a:r>
                <a:rPr lang="en-US" sz="1400">
                  <a:latin typeface="Arial" charset="0"/>
                </a:rPr>
                <a:t>Step 4: </a:t>
              </a:r>
            </a:p>
            <a:p>
              <a:pPr algn="ctr"/>
              <a:r>
                <a:rPr lang="en-US" sz="1400">
                  <a:latin typeface="Arial" charset="0"/>
                </a:rPr>
                <a:t>Select 6 slides per page</a:t>
              </a:r>
            </a:p>
          </p:txBody>
        </p:sp>
        <p:sp>
          <p:nvSpPr>
            <p:cNvPr id="14353" name="Line 17"/>
            <p:cNvSpPr>
              <a:spLocks noChangeShapeType="1"/>
            </p:cNvSpPr>
            <p:nvPr/>
          </p:nvSpPr>
          <p:spPr bwMode="auto">
            <a:xfrm flipH="1">
              <a:off x="3264" y="2448"/>
              <a:ext cx="336" cy="48"/>
            </a:xfrm>
            <a:prstGeom prst="line">
              <a:avLst/>
            </a:prstGeom>
            <a:noFill/>
            <a:ln w="76200">
              <a:solidFill>
                <a:schemeClr val="tx1"/>
              </a:solidFill>
              <a:round/>
              <a:headEnd/>
              <a:tailEnd type="triangle" w="med" len="med"/>
            </a:ln>
            <a:effectLst/>
          </p:spPr>
          <p:txBody>
            <a:bodyPr/>
            <a:lstStyle/>
            <a:p>
              <a:endParaRPr lang="en-US"/>
            </a:p>
          </p:txBody>
        </p:sp>
        <p:pic>
          <p:nvPicPr>
            <p:cNvPr id="14354" name="Picture 18" descr="DSC00019"/>
            <p:cNvPicPr>
              <a:picLocks noChangeAspect="1" noChangeArrowheads="1"/>
            </p:cNvPicPr>
            <p:nvPr/>
          </p:nvPicPr>
          <p:blipFill>
            <a:blip r:embed="rId3" cstate="print"/>
            <a:srcRect/>
            <a:stretch>
              <a:fillRect/>
            </a:stretch>
          </p:blipFill>
          <p:spPr bwMode="auto">
            <a:xfrm>
              <a:off x="4128" y="3072"/>
              <a:ext cx="1536" cy="1152"/>
            </a:xfrm>
            <a:prstGeom prst="rect">
              <a:avLst/>
            </a:prstGeom>
            <a:noFill/>
          </p:spPr>
        </p:pic>
      </p:grpSp>
      <p:grpSp>
        <p:nvGrpSpPr>
          <p:cNvPr id="14356" name="Group 20"/>
          <p:cNvGrpSpPr>
            <a:grpSpLocks/>
          </p:cNvGrpSpPr>
          <p:nvPr/>
        </p:nvGrpSpPr>
        <p:grpSpPr bwMode="auto">
          <a:xfrm>
            <a:off x="533400" y="6203950"/>
            <a:ext cx="4557713" cy="501650"/>
            <a:chOff x="1872" y="876"/>
            <a:chExt cx="2871" cy="316"/>
          </a:xfrm>
        </p:grpSpPr>
        <p:pic>
          <p:nvPicPr>
            <p:cNvPr id="14357" name="Picture 21" descr="ToolLogo(teaching2)"/>
            <p:cNvPicPr>
              <a:picLocks noChangeAspect="1" noChangeArrowheads="1"/>
            </p:cNvPicPr>
            <p:nvPr/>
          </p:nvPicPr>
          <p:blipFill>
            <a:blip r:embed="rId4" cstate="print"/>
            <a:srcRect/>
            <a:stretch>
              <a:fillRect/>
            </a:stretch>
          </p:blipFill>
          <p:spPr bwMode="auto">
            <a:xfrm>
              <a:off x="1872" y="876"/>
              <a:ext cx="960" cy="306"/>
            </a:xfrm>
            <a:prstGeom prst="rect">
              <a:avLst/>
            </a:prstGeom>
            <a:noFill/>
            <a:ln w="9525">
              <a:noFill/>
              <a:miter lim="800000"/>
              <a:headEnd/>
              <a:tailEnd/>
            </a:ln>
          </p:spPr>
        </p:pic>
        <p:sp>
          <p:nvSpPr>
            <p:cNvPr id="14358" name="Rectangle 22"/>
            <p:cNvSpPr>
              <a:spLocks noChangeArrowheads="1"/>
            </p:cNvSpPr>
            <p:nvPr/>
          </p:nvSpPr>
          <p:spPr bwMode="auto">
            <a:xfrm>
              <a:off x="2928" y="960"/>
              <a:ext cx="1815" cy="232"/>
            </a:xfrm>
            <a:prstGeom prst="rect">
              <a:avLst/>
            </a:prstGeom>
            <a:noFill/>
            <a:ln w="9525">
              <a:noFill/>
              <a:miter lim="800000"/>
              <a:headEnd/>
              <a:tailEnd/>
            </a:ln>
            <a:effectLst/>
          </p:spPr>
          <p:txBody>
            <a:bodyPr wrap="none" anchor="ctr">
              <a:spAutoFit/>
            </a:bodyPr>
            <a:lstStyle/>
            <a:p>
              <a:r>
                <a:rPr lang="en-US" sz="600">
                  <a:latin typeface="Arial" charset="0"/>
                </a:rPr>
                <a:t>Lentini, R., Vaughn, B. J., &amp; Fox, L. (2005).  Teaching Tools for Young Children </a:t>
              </a:r>
            </a:p>
            <a:p>
              <a:r>
                <a:rPr lang="en-US" sz="600">
                  <a:latin typeface="Arial" charset="0"/>
                </a:rPr>
                <a:t>with Challenging Behavior. Tampa, Florida: University of South Florida, </a:t>
              </a:r>
            </a:p>
            <a:p>
              <a:r>
                <a:rPr lang="en-US" sz="600">
                  <a:latin typeface="Arial" charset="0"/>
                </a:rPr>
                <a:t>Early Intervention Positive Behavior Support.</a:t>
              </a: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5" name="Object 3"/>
          <p:cNvGraphicFramePr>
            <a:graphicFrameLocks noChangeAspect="1"/>
          </p:cNvGraphicFramePr>
          <p:nvPr/>
        </p:nvGraphicFramePr>
        <p:xfrm>
          <a:off x="2338388" y="533400"/>
          <a:ext cx="4467225" cy="5791200"/>
        </p:xfrm>
        <a:graphic>
          <a:graphicData uri="http://schemas.openxmlformats.org/presentationml/2006/ole">
            <p:oleObj spid="_x0000_s3075" name="Photo Editor Photo" r:id="rId3" imgW="2572109" imgH="3333333" progId="MSPhotoEd.3">
              <p:embed/>
            </p:oleObj>
          </a:graphicData>
        </a:graphic>
      </p:graphicFrame>
      <p:sp>
        <p:nvSpPr>
          <p:cNvPr id="3076" name="Rectangle 4"/>
          <p:cNvSpPr>
            <a:spLocks noChangeArrowheads="1"/>
          </p:cNvSpPr>
          <p:nvPr/>
        </p:nvSpPr>
        <p:spPr bwMode="auto">
          <a:xfrm>
            <a:off x="5715000" y="5867400"/>
            <a:ext cx="1371600" cy="533400"/>
          </a:xfrm>
          <a:prstGeom prst="rect">
            <a:avLst/>
          </a:prstGeom>
          <a:solidFill>
            <a:schemeClr val="bg1"/>
          </a:solidFill>
          <a:ln w="9525">
            <a:noFill/>
            <a:miter lim="800000"/>
            <a:headEnd/>
            <a:tailEnd/>
          </a:ln>
          <a:effectLst/>
        </p:spPr>
        <p:txBody>
          <a:bodyPr wrap="none" anchor="ctr"/>
          <a:lstStyle/>
          <a:p>
            <a:pPr algn="ctr"/>
            <a:r>
              <a:rPr lang="en-US" b="1"/>
              <a:t>Step 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9" name="Object 3"/>
          <p:cNvGraphicFramePr>
            <a:graphicFrameLocks noChangeAspect="1"/>
          </p:cNvGraphicFramePr>
          <p:nvPr/>
        </p:nvGraphicFramePr>
        <p:xfrm>
          <a:off x="2133600" y="228600"/>
          <a:ext cx="4464050" cy="5791200"/>
        </p:xfrm>
        <a:graphic>
          <a:graphicData uri="http://schemas.openxmlformats.org/presentationml/2006/ole">
            <p:oleObj spid="_x0000_s4099" name="Photo Editor Photo" r:id="rId3" imgW="2629267" imgH="3409524" progId="MSPhotoEd.3">
              <p:embed/>
            </p:oleObj>
          </a:graphicData>
        </a:graphic>
      </p:graphicFrame>
      <p:sp>
        <p:nvSpPr>
          <p:cNvPr id="4101" name="AutoShape 5"/>
          <p:cNvSpPr>
            <a:spLocks noChangeArrowheads="1"/>
          </p:cNvSpPr>
          <p:nvPr/>
        </p:nvSpPr>
        <p:spPr bwMode="auto">
          <a:xfrm>
            <a:off x="2514600" y="457200"/>
            <a:ext cx="1066800" cy="914400"/>
          </a:xfrm>
          <a:prstGeom prst="octagon">
            <a:avLst>
              <a:gd name="adj" fmla="val 29287"/>
            </a:avLst>
          </a:prstGeom>
          <a:solidFill>
            <a:srgbClr val="FF3300"/>
          </a:solidFill>
          <a:ln w="76200">
            <a:solidFill>
              <a:schemeClr val="tx1"/>
            </a:solidFill>
            <a:miter lim="800000"/>
            <a:headEnd/>
            <a:tailEnd/>
          </a:ln>
          <a:effectLst/>
        </p:spPr>
        <p:txBody>
          <a:bodyPr wrap="none" anchor="ctr"/>
          <a:lstStyle/>
          <a:p>
            <a:endParaRPr lang="en-US"/>
          </a:p>
        </p:txBody>
      </p:sp>
      <p:sp>
        <p:nvSpPr>
          <p:cNvPr id="4102" name="WordArt 6"/>
          <p:cNvSpPr>
            <a:spLocks noChangeArrowheads="1" noChangeShapeType="1" noTextEdit="1"/>
          </p:cNvSpPr>
          <p:nvPr/>
        </p:nvSpPr>
        <p:spPr bwMode="auto">
          <a:xfrm>
            <a:off x="2667000" y="727075"/>
            <a:ext cx="777875" cy="3810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FFFFFF"/>
                </a:solidFill>
                <a:latin typeface="Arial Black"/>
              </a:rPr>
              <a:t>STOP</a:t>
            </a:r>
          </a:p>
        </p:txBody>
      </p:sp>
      <p:sp>
        <p:nvSpPr>
          <p:cNvPr id="4103" name="Rectangle 7"/>
          <p:cNvSpPr>
            <a:spLocks noChangeArrowheads="1"/>
          </p:cNvSpPr>
          <p:nvPr/>
        </p:nvSpPr>
        <p:spPr bwMode="auto">
          <a:xfrm>
            <a:off x="5410200" y="5638800"/>
            <a:ext cx="1371600" cy="533400"/>
          </a:xfrm>
          <a:prstGeom prst="rect">
            <a:avLst/>
          </a:prstGeom>
          <a:solidFill>
            <a:schemeClr val="bg1"/>
          </a:solidFill>
          <a:ln w="9525">
            <a:noFill/>
            <a:miter lim="800000"/>
            <a:headEnd/>
            <a:tailEnd/>
          </a:ln>
          <a:effectLst/>
        </p:spPr>
        <p:txBody>
          <a:bodyPr wrap="none" anchor="ctr"/>
          <a:lstStyle/>
          <a:p>
            <a:pPr algn="ctr"/>
            <a:r>
              <a:rPr lang="en-US" b="1"/>
              <a:t>Step 2</a:t>
            </a:r>
          </a:p>
        </p:txBody>
      </p:sp>
      <p:sp>
        <p:nvSpPr>
          <p:cNvPr id="4106" name="Freeform 10"/>
          <p:cNvSpPr>
            <a:spLocks/>
          </p:cNvSpPr>
          <p:nvPr/>
        </p:nvSpPr>
        <p:spPr bwMode="auto">
          <a:xfrm>
            <a:off x="2044700" y="838200"/>
            <a:ext cx="165100" cy="381000"/>
          </a:xfrm>
          <a:custGeom>
            <a:avLst/>
            <a:gdLst/>
            <a:ahLst/>
            <a:cxnLst>
              <a:cxn ang="0">
                <a:pos x="56" y="0"/>
              </a:cxn>
              <a:cxn ang="0">
                <a:pos x="8" y="192"/>
              </a:cxn>
              <a:cxn ang="0">
                <a:pos x="104" y="240"/>
              </a:cxn>
            </a:cxnLst>
            <a:rect l="0" t="0" r="r" b="b"/>
            <a:pathLst>
              <a:path w="104" h="240">
                <a:moveTo>
                  <a:pt x="56" y="0"/>
                </a:moveTo>
                <a:cubicBezTo>
                  <a:pt x="28" y="76"/>
                  <a:pt x="0" y="152"/>
                  <a:pt x="8" y="192"/>
                </a:cubicBezTo>
                <a:cubicBezTo>
                  <a:pt x="16" y="232"/>
                  <a:pt x="88" y="232"/>
                  <a:pt x="104" y="240"/>
                </a:cubicBezTo>
              </a:path>
            </a:pathLst>
          </a:custGeom>
          <a:noFill/>
          <a:ln w="9525">
            <a:solidFill>
              <a:schemeClr val="tx1"/>
            </a:solidFill>
            <a:round/>
            <a:headEnd/>
            <a:tailEnd/>
          </a:ln>
          <a:effectLst/>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3" name="Object 3"/>
          <p:cNvGraphicFramePr>
            <a:graphicFrameLocks noChangeAspect="1"/>
          </p:cNvGraphicFramePr>
          <p:nvPr/>
        </p:nvGraphicFramePr>
        <p:xfrm>
          <a:off x="1993900" y="381000"/>
          <a:ext cx="4787900" cy="5791200"/>
        </p:xfrm>
        <a:graphic>
          <a:graphicData uri="http://schemas.openxmlformats.org/presentationml/2006/ole">
            <p:oleObj spid="_x0000_s5123" name="Photo Editor Photo" r:id="rId3" imgW="3048426" imgH="3685714" progId="MSPhotoEd.3">
              <p:embed/>
            </p:oleObj>
          </a:graphicData>
        </a:graphic>
      </p:graphicFrame>
      <p:sp>
        <p:nvSpPr>
          <p:cNvPr id="5124" name="Rectangle 4"/>
          <p:cNvSpPr>
            <a:spLocks noChangeArrowheads="1"/>
          </p:cNvSpPr>
          <p:nvPr/>
        </p:nvSpPr>
        <p:spPr bwMode="auto">
          <a:xfrm>
            <a:off x="5715000" y="5715000"/>
            <a:ext cx="1371600" cy="533400"/>
          </a:xfrm>
          <a:prstGeom prst="rect">
            <a:avLst/>
          </a:prstGeom>
          <a:solidFill>
            <a:schemeClr val="bg1"/>
          </a:solidFill>
          <a:ln w="9525">
            <a:noFill/>
            <a:miter lim="800000"/>
            <a:headEnd/>
            <a:tailEnd/>
          </a:ln>
          <a:effectLst/>
        </p:spPr>
        <p:txBody>
          <a:bodyPr wrap="none" anchor="ctr"/>
          <a:lstStyle/>
          <a:p>
            <a:pPr algn="ctr"/>
            <a:r>
              <a:rPr lang="en-US" b="1"/>
              <a:t>Step 3</a:t>
            </a:r>
          </a:p>
        </p:txBody>
      </p:sp>
      <p:sp>
        <p:nvSpPr>
          <p:cNvPr id="5125" name="Freeform 5"/>
          <p:cNvSpPr>
            <a:spLocks/>
          </p:cNvSpPr>
          <p:nvPr/>
        </p:nvSpPr>
        <p:spPr bwMode="auto">
          <a:xfrm>
            <a:off x="2209800" y="304800"/>
            <a:ext cx="685800" cy="76200"/>
          </a:xfrm>
          <a:custGeom>
            <a:avLst/>
            <a:gdLst/>
            <a:ahLst/>
            <a:cxnLst>
              <a:cxn ang="0">
                <a:pos x="0" y="144"/>
              </a:cxn>
              <a:cxn ang="0">
                <a:pos x="192" y="0"/>
              </a:cxn>
              <a:cxn ang="0">
                <a:pos x="432" y="144"/>
              </a:cxn>
            </a:cxnLst>
            <a:rect l="0" t="0" r="r" b="b"/>
            <a:pathLst>
              <a:path w="432" h="144">
                <a:moveTo>
                  <a:pt x="0" y="144"/>
                </a:moveTo>
                <a:cubicBezTo>
                  <a:pt x="60" y="72"/>
                  <a:pt x="120" y="0"/>
                  <a:pt x="192" y="0"/>
                </a:cubicBezTo>
                <a:cubicBezTo>
                  <a:pt x="264" y="0"/>
                  <a:pt x="400" y="120"/>
                  <a:pt x="432" y="144"/>
                </a:cubicBezTo>
              </a:path>
            </a:pathLst>
          </a:custGeom>
          <a:noFill/>
          <a:ln w="9525">
            <a:solidFill>
              <a:schemeClr val="tx1"/>
            </a:solidFill>
            <a:round/>
            <a:headEnd/>
            <a:tailEnd/>
          </a:ln>
          <a:effectLst/>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8" name="Object 4"/>
          <p:cNvGraphicFramePr>
            <a:graphicFrameLocks noChangeAspect="1"/>
          </p:cNvGraphicFramePr>
          <p:nvPr/>
        </p:nvGraphicFramePr>
        <p:xfrm>
          <a:off x="2417763" y="533400"/>
          <a:ext cx="4308475" cy="5791200"/>
        </p:xfrm>
        <a:graphic>
          <a:graphicData uri="http://schemas.openxmlformats.org/presentationml/2006/ole">
            <p:oleObj spid="_x0000_s6148" name="Photo Editor Photo" r:id="rId3" imgW="2742857" imgH="3685714" progId="MSPhotoEd.3">
              <p:embed/>
            </p:oleObj>
          </a:graphicData>
        </a:graphic>
      </p:graphicFrame>
      <p:sp>
        <p:nvSpPr>
          <p:cNvPr id="6149" name="Rectangle 5"/>
          <p:cNvSpPr>
            <a:spLocks noChangeArrowheads="1"/>
          </p:cNvSpPr>
          <p:nvPr/>
        </p:nvSpPr>
        <p:spPr bwMode="auto">
          <a:xfrm>
            <a:off x="5715000" y="5410200"/>
            <a:ext cx="1371600" cy="533400"/>
          </a:xfrm>
          <a:prstGeom prst="rect">
            <a:avLst/>
          </a:prstGeom>
          <a:solidFill>
            <a:schemeClr val="bg1"/>
          </a:solidFill>
          <a:ln w="9525">
            <a:noFill/>
            <a:miter lim="800000"/>
            <a:headEnd/>
            <a:tailEnd/>
          </a:ln>
          <a:effectLst/>
        </p:spPr>
        <p:txBody>
          <a:bodyPr wrap="none" anchor="ctr"/>
          <a:lstStyle/>
          <a:p>
            <a:pPr algn="ctr"/>
            <a:r>
              <a:rPr lang="en-US" b="1"/>
              <a:t>Step 4</a:t>
            </a:r>
          </a:p>
        </p:txBody>
      </p:sp>
      <p:sp>
        <p:nvSpPr>
          <p:cNvPr id="6152" name="Freeform 8"/>
          <p:cNvSpPr>
            <a:spLocks/>
          </p:cNvSpPr>
          <p:nvPr/>
        </p:nvSpPr>
        <p:spPr bwMode="auto">
          <a:xfrm>
            <a:off x="2667000" y="304800"/>
            <a:ext cx="1066800" cy="228600"/>
          </a:xfrm>
          <a:custGeom>
            <a:avLst/>
            <a:gdLst/>
            <a:ahLst/>
            <a:cxnLst>
              <a:cxn ang="0">
                <a:pos x="672" y="336"/>
              </a:cxn>
              <a:cxn ang="0">
                <a:pos x="384" y="0"/>
              </a:cxn>
              <a:cxn ang="0">
                <a:pos x="0" y="336"/>
              </a:cxn>
            </a:cxnLst>
            <a:rect l="0" t="0" r="r" b="b"/>
            <a:pathLst>
              <a:path w="672" h="336">
                <a:moveTo>
                  <a:pt x="672" y="336"/>
                </a:moveTo>
                <a:cubicBezTo>
                  <a:pt x="584" y="168"/>
                  <a:pt x="496" y="0"/>
                  <a:pt x="384" y="0"/>
                </a:cubicBezTo>
                <a:cubicBezTo>
                  <a:pt x="272" y="0"/>
                  <a:pt x="64" y="280"/>
                  <a:pt x="0" y="336"/>
                </a:cubicBezTo>
              </a:path>
            </a:pathLst>
          </a:custGeom>
          <a:noFill/>
          <a:ln w="9525">
            <a:solidFill>
              <a:schemeClr val="tx1"/>
            </a:solidFill>
            <a:round/>
            <a:headEnd/>
            <a:tailEnd/>
          </a:ln>
          <a:effectLst/>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2"/>
          <p:cNvGraphicFramePr>
            <a:graphicFrameLocks noChangeAspect="1"/>
          </p:cNvGraphicFramePr>
          <p:nvPr/>
        </p:nvGraphicFramePr>
        <p:xfrm>
          <a:off x="1219200" y="533400"/>
          <a:ext cx="5902325" cy="6324600"/>
        </p:xfrm>
        <a:graphic>
          <a:graphicData uri="http://schemas.openxmlformats.org/presentationml/2006/ole">
            <p:oleObj spid="_x0000_s7170" name="Photo Editor Photo" r:id="rId3" imgW="2742857" imgH="3685714" progId="MSPhotoEd.3">
              <p:embed/>
            </p:oleObj>
          </a:graphicData>
        </a:graphic>
      </p:graphicFrame>
      <p:sp>
        <p:nvSpPr>
          <p:cNvPr id="7171" name="Freeform 3"/>
          <p:cNvSpPr>
            <a:spLocks/>
          </p:cNvSpPr>
          <p:nvPr/>
        </p:nvSpPr>
        <p:spPr bwMode="auto">
          <a:xfrm>
            <a:off x="1600200" y="381000"/>
            <a:ext cx="1371600" cy="152400"/>
          </a:xfrm>
          <a:custGeom>
            <a:avLst/>
            <a:gdLst/>
            <a:ahLst/>
            <a:cxnLst>
              <a:cxn ang="0">
                <a:pos x="864" y="240"/>
              </a:cxn>
              <a:cxn ang="0">
                <a:pos x="336" y="0"/>
              </a:cxn>
              <a:cxn ang="0">
                <a:pos x="0" y="240"/>
              </a:cxn>
            </a:cxnLst>
            <a:rect l="0" t="0" r="r" b="b"/>
            <a:pathLst>
              <a:path w="864" h="240">
                <a:moveTo>
                  <a:pt x="864" y="240"/>
                </a:moveTo>
                <a:cubicBezTo>
                  <a:pt x="672" y="120"/>
                  <a:pt x="480" y="0"/>
                  <a:pt x="336" y="0"/>
                </a:cubicBezTo>
                <a:cubicBezTo>
                  <a:pt x="192" y="0"/>
                  <a:pt x="56" y="200"/>
                  <a:pt x="0" y="240"/>
                </a:cubicBezTo>
              </a:path>
            </a:pathLst>
          </a:custGeom>
          <a:noFill/>
          <a:ln w="19050" cmpd="sng">
            <a:solidFill>
              <a:schemeClr val="bg2"/>
            </a:solidFill>
            <a:round/>
            <a:headEnd/>
            <a:tailEnd/>
          </a:ln>
          <a:effectLst/>
        </p:spPr>
        <p:txBody>
          <a:bodyPr/>
          <a:lstStyle/>
          <a:p>
            <a:endParaRPr lang="en-US"/>
          </a:p>
        </p:txBody>
      </p:sp>
      <p:sp>
        <p:nvSpPr>
          <p:cNvPr id="7172" name="Text Box 4"/>
          <p:cNvSpPr txBox="1">
            <a:spLocks noChangeArrowheads="1"/>
          </p:cNvSpPr>
          <p:nvPr/>
        </p:nvSpPr>
        <p:spPr bwMode="auto">
          <a:xfrm>
            <a:off x="4648200" y="762000"/>
            <a:ext cx="4038600" cy="457200"/>
          </a:xfrm>
          <a:prstGeom prst="rect">
            <a:avLst/>
          </a:prstGeom>
          <a:noFill/>
          <a:ln w="9525">
            <a:noFill/>
            <a:miter lim="800000"/>
            <a:headEnd/>
            <a:tailEnd/>
          </a:ln>
          <a:effectLst/>
        </p:spPr>
        <p:txBody>
          <a:bodyPr>
            <a:spAutoFit/>
          </a:bodyPr>
          <a:lstStyle/>
          <a:p>
            <a:pPr>
              <a:spcBef>
                <a:spcPct val="50000"/>
              </a:spcBef>
            </a:pPr>
            <a:endParaRPr lang="en-US"/>
          </a:p>
        </p:txBody>
      </p:sp>
      <p:sp>
        <p:nvSpPr>
          <p:cNvPr id="7173" name="Text Box 5"/>
          <p:cNvSpPr txBox="1">
            <a:spLocks noChangeArrowheads="1"/>
          </p:cNvSpPr>
          <p:nvPr/>
        </p:nvSpPr>
        <p:spPr bwMode="auto">
          <a:xfrm>
            <a:off x="3962400" y="533400"/>
            <a:ext cx="4876800" cy="1066800"/>
          </a:xfrm>
          <a:prstGeom prst="rect">
            <a:avLst/>
          </a:prstGeom>
          <a:noFill/>
          <a:ln w="9525">
            <a:noFill/>
            <a:miter lim="800000"/>
            <a:headEnd/>
            <a:tailEnd/>
          </a:ln>
          <a:effectLst/>
        </p:spPr>
        <p:txBody>
          <a:bodyPr>
            <a:spAutoFit/>
          </a:bodyPr>
          <a:lstStyle/>
          <a:p>
            <a:r>
              <a:rPr lang="en-US" sz="3200"/>
              <a:t>Help the Child Think of a Possible Solution:</a:t>
            </a:r>
          </a:p>
        </p:txBody>
      </p:sp>
      <p:sp>
        <p:nvSpPr>
          <p:cNvPr id="7174" name="Text Box 6"/>
          <p:cNvSpPr txBox="1">
            <a:spLocks noChangeArrowheads="1"/>
          </p:cNvSpPr>
          <p:nvPr/>
        </p:nvSpPr>
        <p:spPr bwMode="auto">
          <a:xfrm>
            <a:off x="2590800" y="2209800"/>
            <a:ext cx="4191000" cy="4362450"/>
          </a:xfrm>
          <a:prstGeom prst="rect">
            <a:avLst/>
          </a:prstGeom>
          <a:noFill/>
          <a:ln w="9525">
            <a:noFill/>
            <a:miter lim="800000"/>
            <a:headEnd/>
            <a:tailEnd/>
          </a:ln>
          <a:effectLst/>
        </p:spPr>
        <p:txBody>
          <a:bodyPr>
            <a:spAutoFit/>
          </a:bodyPr>
          <a:lstStyle/>
          <a:p>
            <a:pPr>
              <a:buFontTx/>
              <a:buChar char="•"/>
            </a:pPr>
            <a:r>
              <a:rPr lang="en-US" sz="2800"/>
              <a:t>Get a teacher</a:t>
            </a:r>
          </a:p>
          <a:p>
            <a:pPr>
              <a:buFontTx/>
              <a:buChar char="•"/>
            </a:pPr>
            <a:r>
              <a:rPr lang="en-US" sz="2800"/>
              <a:t>Ask nicely</a:t>
            </a:r>
          </a:p>
          <a:p>
            <a:pPr>
              <a:buFontTx/>
              <a:buChar char="•"/>
            </a:pPr>
            <a:r>
              <a:rPr lang="en-US" sz="2800"/>
              <a:t>Ignore</a:t>
            </a:r>
          </a:p>
          <a:p>
            <a:pPr>
              <a:buFontTx/>
              <a:buChar char="•"/>
            </a:pPr>
            <a:r>
              <a:rPr lang="en-US" sz="2800"/>
              <a:t>Play</a:t>
            </a:r>
          </a:p>
          <a:p>
            <a:pPr>
              <a:buFontTx/>
              <a:buChar char="•"/>
            </a:pPr>
            <a:r>
              <a:rPr lang="en-US" sz="2800"/>
              <a:t>Say, “Please stop.”</a:t>
            </a:r>
          </a:p>
          <a:p>
            <a:pPr>
              <a:buFontTx/>
              <a:buChar char="•"/>
            </a:pPr>
            <a:r>
              <a:rPr lang="en-US" sz="2800"/>
              <a:t>Say, “Please.”</a:t>
            </a:r>
          </a:p>
          <a:p>
            <a:pPr>
              <a:buFontTx/>
              <a:buChar char="•"/>
            </a:pPr>
            <a:r>
              <a:rPr lang="en-US" sz="2800"/>
              <a:t>Share</a:t>
            </a:r>
          </a:p>
          <a:p>
            <a:pPr>
              <a:buFontTx/>
              <a:buChar char="•"/>
            </a:pPr>
            <a:r>
              <a:rPr lang="en-US" sz="2800"/>
              <a:t>Trade toys/item</a:t>
            </a:r>
          </a:p>
          <a:p>
            <a:pPr>
              <a:buFontTx/>
              <a:buChar char="•"/>
            </a:pPr>
            <a:r>
              <a:rPr lang="en-US" sz="2800"/>
              <a:t>Wait and take turns</a:t>
            </a:r>
          </a:p>
          <a:p>
            <a:pPr>
              <a:buFontTx/>
              <a:buChar char="•"/>
            </a:pPr>
            <a:r>
              <a:rPr lang="en-US" sz="2800"/>
              <a:t>Etc.</a:t>
            </a:r>
          </a:p>
        </p:txBody>
      </p:sp>
      <p:grpSp>
        <p:nvGrpSpPr>
          <p:cNvPr id="7175" name="Group 7"/>
          <p:cNvGrpSpPr>
            <a:grpSpLocks/>
          </p:cNvGrpSpPr>
          <p:nvPr/>
        </p:nvGrpSpPr>
        <p:grpSpPr bwMode="auto">
          <a:xfrm>
            <a:off x="76200" y="6334125"/>
            <a:ext cx="4557713" cy="501650"/>
            <a:chOff x="1872" y="876"/>
            <a:chExt cx="2871" cy="316"/>
          </a:xfrm>
        </p:grpSpPr>
        <p:pic>
          <p:nvPicPr>
            <p:cNvPr id="7176" name="Picture 8" descr="ToolLogo(teaching2)"/>
            <p:cNvPicPr>
              <a:picLocks noChangeAspect="1" noChangeArrowheads="1"/>
            </p:cNvPicPr>
            <p:nvPr/>
          </p:nvPicPr>
          <p:blipFill>
            <a:blip r:embed="rId4" cstate="print"/>
            <a:srcRect/>
            <a:stretch>
              <a:fillRect/>
            </a:stretch>
          </p:blipFill>
          <p:spPr bwMode="auto">
            <a:xfrm>
              <a:off x="1872" y="876"/>
              <a:ext cx="960" cy="306"/>
            </a:xfrm>
            <a:prstGeom prst="rect">
              <a:avLst/>
            </a:prstGeom>
            <a:noFill/>
            <a:ln w="9525">
              <a:noFill/>
              <a:miter lim="800000"/>
              <a:headEnd/>
              <a:tailEnd/>
            </a:ln>
          </p:spPr>
        </p:pic>
        <p:sp>
          <p:nvSpPr>
            <p:cNvPr id="7177" name="Rectangle 9"/>
            <p:cNvSpPr>
              <a:spLocks noChangeArrowheads="1"/>
            </p:cNvSpPr>
            <p:nvPr/>
          </p:nvSpPr>
          <p:spPr bwMode="auto">
            <a:xfrm>
              <a:off x="2928" y="960"/>
              <a:ext cx="1815" cy="232"/>
            </a:xfrm>
            <a:prstGeom prst="rect">
              <a:avLst/>
            </a:prstGeom>
            <a:noFill/>
            <a:ln w="9525">
              <a:noFill/>
              <a:miter lim="800000"/>
              <a:headEnd/>
              <a:tailEnd/>
            </a:ln>
            <a:effectLst/>
          </p:spPr>
          <p:txBody>
            <a:bodyPr wrap="none" anchor="ctr">
              <a:spAutoFit/>
            </a:bodyPr>
            <a:lstStyle/>
            <a:p>
              <a:r>
                <a:rPr lang="en-US" sz="600">
                  <a:latin typeface="Arial" charset="0"/>
                </a:rPr>
                <a:t>Lentini, R., Vaughn, B. J., &amp; Fox, L. (2005).  Teaching Tools for Young Children </a:t>
              </a:r>
            </a:p>
            <a:p>
              <a:r>
                <a:rPr lang="en-US" sz="600">
                  <a:latin typeface="Arial" charset="0"/>
                </a:rPr>
                <a:t>with Challenging Behavior. Tampa, Florida: University of South Florida, </a:t>
              </a:r>
            </a:p>
            <a:p>
              <a:r>
                <a:rPr lang="en-US" sz="600">
                  <a:latin typeface="Arial" charset="0"/>
                </a:rPr>
                <a:t>Early Intervention Positive Behavior Support.</a:t>
              </a:r>
            </a:p>
          </p:txBody>
        </p:sp>
      </p:gr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556</Words>
  <Application>Microsoft Office PowerPoint</Application>
  <PresentationFormat>On-screen Show (4:3)</PresentationFormat>
  <Paragraphs>72</Paragraphs>
  <Slides>9</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4" baseType="lpstr">
      <vt:lpstr>Times New Roman</vt:lpstr>
      <vt:lpstr>Verdana</vt:lpstr>
      <vt:lpstr>Arial</vt:lpstr>
      <vt:lpstr>Default Design</vt:lpstr>
      <vt:lpstr>Microsoft Photo Editor 3.0 Photo</vt:lpstr>
      <vt:lpstr>Slide 1</vt:lpstr>
      <vt:lpstr>Turtle Technique</vt:lpstr>
      <vt:lpstr>Slide 3</vt:lpstr>
      <vt:lpstr>Slide 4</vt:lpstr>
      <vt:lpstr>Slide 5</vt:lpstr>
      <vt:lpstr>Slide 6</vt:lpstr>
      <vt:lpstr>Slide 7</vt:lpstr>
      <vt:lpstr>Slide 8</vt:lpstr>
      <vt:lpstr>Slide 9</vt:lpstr>
    </vt:vector>
  </TitlesOfParts>
  <Company>Florida Mental Health Inst.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Turtle Technique</dc:title>
  <dc:creator>DELLPC2003</dc:creator>
  <cp:lastModifiedBy>cwesterf</cp:lastModifiedBy>
  <cp:revision>22</cp:revision>
  <dcterms:created xsi:type="dcterms:W3CDTF">2004-12-21T19:33:16Z</dcterms:created>
  <dcterms:modified xsi:type="dcterms:W3CDTF">2013-06-10T13:13:52Z</dcterms:modified>
</cp:coreProperties>
</file>